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9929813" cy="679767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" roundtripDataSignature="AMtx7mgDOmGjkUr9C5krPNupsTB72g7+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C37D904-FF10-4C59-B202-9779F3F44F3C}">
  <a:tblStyle styleId="{3C37D904-FF10-4C59-B202-9779F3F44F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4302919" cy="341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624596" y="1"/>
            <a:ext cx="4302919" cy="341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925763" y="849313"/>
            <a:ext cx="4078287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92982" y="3271381"/>
            <a:ext cx="7943850" cy="2676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456612"/>
            <a:ext cx="4302919" cy="34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624596" y="6456612"/>
            <a:ext cx="4302919" cy="34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87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992982" y="3271381"/>
            <a:ext cx="7943850" cy="2676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5624596" y="6456612"/>
            <a:ext cx="4302919" cy="34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8fa893736_4_7:notes"/>
          <p:cNvSpPr txBox="1">
            <a:spLocks noGrp="1"/>
          </p:cNvSpPr>
          <p:nvPr>
            <p:ph type="body" idx="1"/>
          </p:nvPr>
        </p:nvSpPr>
        <p:spPr>
          <a:xfrm>
            <a:off x="992982" y="3271381"/>
            <a:ext cx="7943700" cy="267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a8fa893736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00" cy="2293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b25e3b13ab_0_39:notes"/>
          <p:cNvSpPr txBox="1">
            <a:spLocks noGrp="1"/>
          </p:cNvSpPr>
          <p:nvPr>
            <p:ph type="body" idx="1"/>
          </p:nvPr>
        </p:nvSpPr>
        <p:spPr>
          <a:xfrm>
            <a:off x="992982" y="3271381"/>
            <a:ext cx="7943700" cy="267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b25e3b13a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00" cy="2293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87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24:notes"/>
          <p:cNvSpPr txBox="1">
            <a:spLocks noGrp="1"/>
          </p:cNvSpPr>
          <p:nvPr>
            <p:ph type="body" idx="1"/>
          </p:nvPr>
        </p:nvSpPr>
        <p:spPr>
          <a:xfrm>
            <a:off x="992982" y="3271381"/>
            <a:ext cx="7943850" cy="2676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2" name="Google Shape;242;p24:notes"/>
          <p:cNvSpPr txBox="1">
            <a:spLocks noGrp="1"/>
          </p:cNvSpPr>
          <p:nvPr>
            <p:ph type="sldNum" idx="12"/>
          </p:nvPr>
        </p:nvSpPr>
        <p:spPr>
          <a:xfrm>
            <a:off x="5624596" y="6456612"/>
            <a:ext cx="4302919" cy="34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b260c8fd6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00" cy="2293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b260c8fd66_0_1:notes"/>
          <p:cNvSpPr txBox="1">
            <a:spLocks noGrp="1"/>
          </p:cNvSpPr>
          <p:nvPr>
            <p:ph type="body" idx="1"/>
          </p:nvPr>
        </p:nvSpPr>
        <p:spPr>
          <a:xfrm>
            <a:off x="992982" y="3271381"/>
            <a:ext cx="7943700" cy="267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b260c8fd66_0_1:notes"/>
          <p:cNvSpPr txBox="1">
            <a:spLocks noGrp="1"/>
          </p:cNvSpPr>
          <p:nvPr>
            <p:ph type="sldNum" idx="12"/>
          </p:nvPr>
        </p:nvSpPr>
        <p:spPr>
          <a:xfrm>
            <a:off x="5624596" y="6456612"/>
            <a:ext cx="4302900" cy="341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:notes"/>
          <p:cNvSpPr txBox="1">
            <a:spLocks noGrp="1"/>
          </p:cNvSpPr>
          <p:nvPr>
            <p:ph type="body" idx="1"/>
          </p:nvPr>
        </p:nvSpPr>
        <p:spPr>
          <a:xfrm>
            <a:off x="992982" y="3271381"/>
            <a:ext cx="7943850" cy="267658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parallelization for sequential data</a:t>
            </a:r>
            <a:endParaRPr/>
          </a:p>
        </p:txBody>
      </p:sp>
      <p:sp>
        <p:nvSpPr>
          <p:cNvPr id="273" name="Google Shape;27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87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b25e3b12de_0_24:notes"/>
          <p:cNvSpPr txBox="1">
            <a:spLocks noGrp="1"/>
          </p:cNvSpPr>
          <p:nvPr>
            <p:ph type="body" idx="1"/>
          </p:nvPr>
        </p:nvSpPr>
        <p:spPr>
          <a:xfrm>
            <a:off x="992982" y="3271381"/>
            <a:ext cx="7943700" cy="267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b25e3b12de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00" cy="2293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b25e3b12de_0_51:notes"/>
          <p:cNvSpPr txBox="1">
            <a:spLocks noGrp="1"/>
          </p:cNvSpPr>
          <p:nvPr>
            <p:ph type="body" idx="1"/>
          </p:nvPr>
        </p:nvSpPr>
        <p:spPr>
          <a:xfrm>
            <a:off x="992982" y="3271381"/>
            <a:ext cx="7943700" cy="267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b25e3b12d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87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87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p25:notes"/>
          <p:cNvSpPr txBox="1">
            <a:spLocks noGrp="1"/>
          </p:cNvSpPr>
          <p:nvPr>
            <p:ph type="body" idx="1"/>
          </p:nvPr>
        </p:nvSpPr>
        <p:spPr>
          <a:xfrm>
            <a:off x="992982" y="3271381"/>
            <a:ext cx="7943850" cy="2676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1" name="Google Shape;331;p25:notes"/>
          <p:cNvSpPr txBox="1">
            <a:spLocks noGrp="1"/>
          </p:cNvSpPr>
          <p:nvPr>
            <p:ph type="sldNum" idx="12"/>
          </p:nvPr>
        </p:nvSpPr>
        <p:spPr>
          <a:xfrm>
            <a:off x="5624596" y="6456612"/>
            <a:ext cx="4302919" cy="34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87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p26:notes"/>
          <p:cNvSpPr txBox="1">
            <a:spLocks noGrp="1"/>
          </p:cNvSpPr>
          <p:nvPr>
            <p:ph type="body" idx="1"/>
          </p:nvPr>
        </p:nvSpPr>
        <p:spPr>
          <a:xfrm>
            <a:off x="992982" y="3271381"/>
            <a:ext cx="7943850" cy="2676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4" name="Google Shape;344;p26:notes"/>
          <p:cNvSpPr txBox="1">
            <a:spLocks noGrp="1"/>
          </p:cNvSpPr>
          <p:nvPr>
            <p:ph type="sldNum" idx="12"/>
          </p:nvPr>
        </p:nvSpPr>
        <p:spPr>
          <a:xfrm>
            <a:off x="5624596" y="6456612"/>
            <a:ext cx="4302919" cy="34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7:notes"/>
          <p:cNvSpPr txBox="1">
            <a:spLocks noGrp="1"/>
          </p:cNvSpPr>
          <p:nvPr>
            <p:ph type="body" idx="1"/>
          </p:nvPr>
        </p:nvSpPr>
        <p:spPr>
          <a:xfrm>
            <a:off x="992982" y="3271381"/>
            <a:ext cx="7943850" cy="267658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87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 txBox="1">
            <a:spLocks noGrp="1"/>
          </p:cNvSpPr>
          <p:nvPr>
            <p:ph type="body" idx="1"/>
          </p:nvPr>
        </p:nvSpPr>
        <p:spPr>
          <a:xfrm>
            <a:off x="992982" y="3271381"/>
            <a:ext cx="7943850" cy="2676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" name="Google Shape;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87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a8fa89373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00" cy="2293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a8fa893736_0_34:notes"/>
          <p:cNvSpPr txBox="1">
            <a:spLocks noGrp="1"/>
          </p:cNvSpPr>
          <p:nvPr>
            <p:ph type="body" idx="1"/>
          </p:nvPr>
        </p:nvSpPr>
        <p:spPr>
          <a:xfrm>
            <a:off x="992982" y="3271381"/>
            <a:ext cx="7943700" cy="267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a8fa893736_0_34:notes"/>
          <p:cNvSpPr txBox="1">
            <a:spLocks noGrp="1"/>
          </p:cNvSpPr>
          <p:nvPr>
            <p:ph type="sldNum" idx="12"/>
          </p:nvPr>
        </p:nvSpPr>
        <p:spPr>
          <a:xfrm>
            <a:off x="5624596" y="6456612"/>
            <a:ext cx="4302900" cy="341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8:notes"/>
          <p:cNvSpPr txBox="1">
            <a:spLocks noGrp="1"/>
          </p:cNvSpPr>
          <p:nvPr>
            <p:ph type="body" idx="1"/>
          </p:nvPr>
        </p:nvSpPr>
        <p:spPr>
          <a:xfrm>
            <a:off x="992982" y="3271381"/>
            <a:ext cx="7943850" cy="267658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87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9:notes"/>
          <p:cNvSpPr txBox="1">
            <a:spLocks noGrp="1"/>
          </p:cNvSpPr>
          <p:nvPr>
            <p:ph type="body" idx="1"/>
          </p:nvPr>
        </p:nvSpPr>
        <p:spPr>
          <a:xfrm>
            <a:off x="992982" y="3271381"/>
            <a:ext cx="7943850" cy="267658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87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87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p8:notes"/>
          <p:cNvSpPr txBox="1">
            <a:spLocks noGrp="1"/>
          </p:cNvSpPr>
          <p:nvPr>
            <p:ph type="body" idx="1"/>
          </p:nvPr>
        </p:nvSpPr>
        <p:spPr>
          <a:xfrm>
            <a:off x="992982" y="3271381"/>
            <a:ext cx="7943850" cy="2676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9" name="Google Shape;399;p8:notes"/>
          <p:cNvSpPr txBox="1">
            <a:spLocks noGrp="1"/>
          </p:cNvSpPr>
          <p:nvPr>
            <p:ph type="sldNum" idx="12"/>
          </p:nvPr>
        </p:nvSpPr>
        <p:spPr>
          <a:xfrm>
            <a:off x="5624596" y="6456612"/>
            <a:ext cx="4302919" cy="34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>
            <a:spLocks noGrp="1"/>
          </p:cNvSpPr>
          <p:nvPr>
            <p:ph type="body" idx="1"/>
          </p:nvPr>
        </p:nvSpPr>
        <p:spPr>
          <a:xfrm>
            <a:off x="992982" y="3271381"/>
            <a:ext cx="7943850" cy="2676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b="1" i="0" u="none" strike="noStrike" cap="none">
                <a:solidFill>
                  <a:srgbClr val="467ABA"/>
                </a:solidFill>
                <a:latin typeface="Arial"/>
                <a:ea typeface="Arial"/>
                <a:cs typeface="Arial"/>
                <a:sym typeface="Arial"/>
              </a:rPr>
              <a:t>Problems</a:t>
            </a:r>
            <a:endParaRPr/>
          </a:p>
          <a:p>
            <a:pPr marL="285750" marR="0" lvl="0" indent="-285750" algn="just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What are the problems that you are trying to solve?</a:t>
            </a:r>
            <a:endParaRPr/>
          </a:p>
          <a:p>
            <a:pPr marL="285750" marR="0" lvl="0" indent="-285750" algn="just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Why are the problems important?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" name="Google Shape;1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87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 txBox="1">
            <a:spLocks noGrp="1"/>
          </p:cNvSpPr>
          <p:nvPr>
            <p:ph type="body" idx="1"/>
          </p:nvPr>
        </p:nvSpPr>
        <p:spPr>
          <a:xfrm>
            <a:off x="992982" y="3271381"/>
            <a:ext cx="7943850" cy="2676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In reality, the signal is always not ideal and combined with unwanted signal that is considered as noise. 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A clean signal will have a high SNR and a noisy signal will have a low SNR. 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-US" sz="1400" b="1" i="0" u="none" strike="noStrike" cap="none">
                <a:solidFill>
                  <a:srgbClr val="467ABA"/>
                </a:solidFill>
                <a:latin typeface="Arial"/>
                <a:ea typeface="Arial"/>
                <a:cs typeface="Arial"/>
                <a:sym typeface="Arial"/>
              </a:rPr>
              <a:t>Challenges</a:t>
            </a:r>
            <a:endParaRPr/>
          </a:p>
          <a:p>
            <a:pPr marL="285750" marR="0" lvl="0" indent="-285750" algn="just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What are the limitation of current approaches? </a:t>
            </a:r>
            <a:endParaRPr/>
          </a:p>
          <a:p>
            <a:pPr marL="285750" marR="0" lvl="0" indent="-285750" algn="just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What are the differences between these prior approaches and your proposed?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5" name="Google Shape;12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87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8fa89373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00" cy="2293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8fa893736_0_7:notes"/>
          <p:cNvSpPr txBox="1">
            <a:spLocks noGrp="1"/>
          </p:cNvSpPr>
          <p:nvPr>
            <p:ph type="body" idx="1"/>
          </p:nvPr>
        </p:nvSpPr>
        <p:spPr>
          <a:xfrm>
            <a:off x="992982" y="3271381"/>
            <a:ext cx="7943700" cy="267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a8fa893736_0_7:notes"/>
          <p:cNvSpPr txBox="1">
            <a:spLocks noGrp="1"/>
          </p:cNvSpPr>
          <p:nvPr>
            <p:ph type="sldNum" idx="12"/>
          </p:nvPr>
        </p:nvSpPr>
        <p:spPr>
          <a:xfrm>
            <a:off x="5624596" y="6456612"/>
            <a:ext cx="4302900" cy="341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87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6:notes"/>
          <p:cNvSpPr txBox="1">
            <a:spLocks noGrp="1"/>
          </p:cNvSpPr>
          <p:nvPr>
            <p:ph type="body" idx="1"/>
          </p:nvPr>
        </p:nvSpPr>
        <p:spPr>
          <a:xfrm>
            <a:off x="992982" y="3271381"/>
            <a:ext cx="7943850" cy="2676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3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 It will indicate that our model is robust under the noisy signal modulation. </a:t>
            </a:r>
            <a:endParaRPr sz="1400" b="1">
              <a:solidFill>
                <a:srgbClr val="467AB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-US" sz="1400" b="1" i="0" u="none" strike="noStrike" cap="none">
                <a:solidFill>
                  <a:srgbClr val="467ABA"/>
                </a:solidFill>
                <a:latin typeface="Arial"/>
                <a:ea typeface="Arial"/>
                <a:cs typeface="Arial"/>
                <a:sym typeface="Arial"/>
              </a:rPr>
              <a:t>Goal</a:t>
            </a:r>
            <a:endParaRPr sz="1200" b="1" i="0" u="none" strike="noStrike" cap="none">
              <a:solidFill>
                <a:srgbClr val="467AB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just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What is your key concept and its unique and novelty?</a:t>
            </a:r>
            <a:r>
              <a:rPr lang="en-US"/>
              <a:t> </a:t>
            </a:r>
            <a:r>
              <a:rPr lang="en-US" sz="1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What are the expected advantages?</a:t>
            </a:r>
            <a:endParaRPr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the X-Vector approach begins to outpace the ResNet model beginning around a 6dB SNR value.  </a:t>
            </a:r>
            <a:endParaRPr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" name="Google Shape;153;p6:notes"/>
          <p:cNvSpPr txBox="1">
            <a:spLocks noGrp="1"/>
          </p:cNvSpPr>
          <p:nvPr>
            <p:ph type="sldNum" idx="12"/>
          </p:nvPr>
        </p:nvSpPr>
        <p:spPr>
          <a:xfrm>
            <a:off x="5624596" y="6456612"/>
            <a:ext cx="4302919" cy="34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87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21:notes"/>
          <p:cNvSpPr txBox="1">
            <a:spLocks noGrp="1"/>
          </p:cNvSpPr>
          <p:nvPr>
            <p:ph type="body" idx="1"/>
          </p:nvPr>
        </p:nvSpPr>
        <p:spPr>
          <a:xfrm>
            <a:off x="992982" y="3271381"/>
            <a:ext cx="7943850" cy="2676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-US" sz="1400" b="1" i="0" u="none" strike="noStrike" cap="none">
                <a:solidFill>
                  <a:srgbClr val="467ABA"/>
                </a:solidFill>
                <a:latin typeface="Arial"/>
                <a:ea typeface="Arial"/>
                <a:cs typeface="Arial"/>
                <a:sym typeface="Arial"/>
              </a:rPr>
              <a:t>Goal</a:t>
            </a:r>
            <a:endParaRPr sz="1200" b="1" i="0" u="none" strike="noStrike" cap="none">
              <a:solidFill>
                <a:srgbClr val="467AB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just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What is your key concept and its unique and novelty?</a:t>
            </a:r>
            <a:endParaRPr/>
          </a:p>
          <a:p>
            <a:pPr marL="285750" marR="0" lvl="0" indent="-285750" algn="just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What are the expected advantages?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7" name="Google Shape;167;p21:notes"/>
          <p:cNvSpPr txBox="1">
            <a:spLocks noGrp="1"/>
          </p:cNvSpPr>
          <p:nvPr>
            <p:ph type="sldNum" idx="12"/>
          </p:nvPr>
        </p:nvSpPr>
        <p:spPr>
          <a:xfrm>
            <a:off x="5624596" y="6456612"/>
            <a:ext cx="4302919" cy="34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:notes"/>
          <p:cNvSpPr txBox="1">
            <a:spLocks noGrp="1"/>
          </p:cNvSpPr>
          <p:nvPr>
            <p:ph type="body" idx="1"/>
          </p:nvPr>
        </p:nvSpPr>
        <p:spPr>
          <a:xfrm>
            <a:off x="992982" y="3271381"/>
            <a:ext cx="7943850" cy="267658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87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b25e3b13ab_0_0:notes"/>
          <p:cNvSpPr txBox="1">
            <a:spLocks noGrp="1"/>
          </p:cNvSpPr>
          <p:nvPr>
            <p:ph type="body" idx="1"/>
          </p:nvPr>
        </p:nvSpPr>
        <p:spPr>
          <a:xfrm>
            <a:off x="992982" y="3271381"/>
            <a:ext cx="7943700" cy="267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b25e3b13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00" cy="2293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.png"/><Relationship Id="rId9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gif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13063" y="2235947"/>
            <a:ext cx="12191999" cy="1907834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wentieth Century"/>
              <a:buNone/>
            </a:pPr>
            <a:r>
              <a:rPr lang="en-US" sz="44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Enhanced Low SNR Radio Signal Classification using Deep Learning</a:t>
            </a:r>
            <a:endParaRPr sz="4400" b="1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0" name="Google Shape;90;p1"/>
          <p:cNvSpPr txBox="1">
            <a:spLocks noGrp="1"/>
          </p:cNvSpPr>
          <p:nvPr>
            <p:ph type="subTitle" idx="1"/>
          </p:nvPr>
        </p:nvSpPr>
        <p:spPr>
          <a:xfrm>
            <a:off x="4474775" y="4914225"/>
            <a:ext cx="7332900" cy="18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 i="1">
                <a:latin typeface="Twentieth Century"/>
                <a:ea typeface="Twentieth Century"/>
                <a:cs typeface="Twentieth Century"/>
                <a:sym typeface="Twentieth Century"/>
              </a:rPr>
              <a:t>M Farhan Tandia (</a:t>
            </a:r>
            <a:r>
              <a:rPr lang="en-US" sz="2200" b="1" i="1">
                <a:latin typeface="Twentieth Century"/>
                <a:ea typeface="Twentieth Century"/>
                <a:cs typeface="Twentieth Century"/>
                <a:sym typeface="Twentieth Century"/>
              </a:rPr>
              <a:t>方爾漢</a:t>
            </a:r>
            <a:r>
              <a:rPr lang="en-US" sz="2800" b="1" i="1">
                <a:latin typeface="Twentieth Century"/>
                <a:ea typeface="Twentieth Century"/>
                <a:cs typeface="Twentieth Century"/>
                <a:sym typeface="Twentieth Century"/>
              </a:rPr>
              <a:t>) (0860814), </a:t>
            </a:r>
            <a:endParaRPr sz="2800" b="1" i="1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 i="1">
                <a:latin typeface="Twentieth Century"/>
                <a:ea typeface="Twentieth Century"/>
                <a:cs typeface="Twentieth Century"/>
                <a:sym typeface="Twentieth Century"/>
              </a:rPr>
              <a:t>Ivan Surya H（</a:t>
            </a:r>
            <a:r>
              <a:rPr lang="en-US" sz="2300" b="1" i="1">
                <a:latin typeface="Twentieth Century"/>
                <a:ea typeface="Twentieth Century"/>
                <a:cs typeface="Twentieth Century"/>
                <a:sym typeface="Twentieth Century"/>
              </a:rPr>
              <a:t>胡云輝</a:t>
            </a:r>
            <a:r>
              <a:rPr lang="en-US" sz="2800" b="1" i="1">
                <a:latin typeface="Twentieth Century"/>
                <a:ea typeface="Twentieth Century"/>
                <a:cs typeface="Twentieth Century"/>
                <a:sym typeface="Twentieth Century"/>
              </a:rPr>
              <a:t>) (0860812) </a:t>
            </a:r>
            <a:endParaRPr sz="2800" b="1" i="1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 i="1">
                <a:latin typeface="Twentieth Century"/>
                <a:ea typeface="Twentieth Century"/>
                <a:cs typeface="Twentieth Century"/>
                <a:sym typeface="Twentieth Century"/>
              </a:rPr>
              <a:t> Team 13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 i="1">
                <a:latin typeface="Twentieth Century"/>
                <a:ea typeface="Twentieth Century"/>
                <a:cs typeface="Twentieth Century"/>
                <a:sym typeface="Twentieth Century"/>
              </a:rPr>
              <a:t>National Chiao Tung University, Taiwan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177565" y="4851774"/>
            <a:ext cx="3994937" cy="1327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AI Wireless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" name="Google Shape;92;p1"/>
          <p:cNvCxnSpPr/>
          <p:nvPr/>
        </p:nvCxnSpPr>
        <p:spPr>
          <a:xfrm>
            <a:off x="4541083" y="4594843"/>
            <a:ext cx="0" cy="1515292"/>
          </a:xfrm>
          <a:prstGeom prst="straightConnector1">
            <a:avLst/>
          </a:prstGeom>
          <a:noFill/>
          <a:ln w="73025" cap="flat" cmpd="sng">
            <a:solidFill>
              <a:srgbClr val="2E5497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0454" y="445816"/>
            <a:ext cx="1503343" cy="1263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17800" y="335976"/>
            <a:ext cx="4503421" cy="1503227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"/>
          <p:cNvSpPr txBox="1"/>
          <p:nvPr/>
        </p:nvSpPr>
        <p:spPr>
          <a:xfrm>
            <a:off x="6457441" y="4328562"/>
            <a:ext cx="3367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Final Presentation</a:t>
            </a:r>
            <a:endParaRPr sz="28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8fa893736_4_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20" name="Google Shape;220;ga8fa893736_4_7"/>
          <p:cNvSpPr txBox="1"/>
          <p:nvPr/>
        </p:nvSpPr>
        <p:spPr>
          <a:xfrm>
            <a:off x="720001" y="431325"/>
            <a:ext cx="81549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High SNR Model </a:t>
            </a:r>
            <a:r>
              <a:rPr lang="en-US" sz="4400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ResNet Modified</a:t>
            </a:r>
            <a:endParaRPr sz="4400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 b="1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21" name="Google Shape;221;ga8fa893736_4_7"/>
          <p:cNvSpPr txBox="1"/>
          <p:nvPr/>
        </p:nvSpPr>
        <p:spPr>
          <a:xfrm>
            <a:off x="315125" y="1465275"/>
            <a:ext cx="56838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Baseline Residual Stack Composition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ga8fa893736_4_7"/>
          <p:cNvSpPr txBox="1"/>
          <p:nvPr/>
        </p:nvSpPr>
        <p:spPr>
          <a:xfrm>
            <a:off x="6112150" y="1465275"/>
            <a:ext cx="56838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Modified Residual Stack Composition</a:t>
            </a:r>
            <a:endParaRPr sz="19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ga8fa893736_4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125" y="2222063"/>
            <a:ext cx="3859633" cy="22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a8fa893736_4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109" y="4786297"/>
            <a:ext cx="4594100" cy="131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a8fa893736_4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5950" y="2200750"/>
            <a:ext cx="5500001" cy="23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a8fa893736_4_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1784" y="4719362"/>
            <a:ext cx="6267450" cy="1419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ga8fa893736_4_7"/>
          <p:cNvCxnSpPr/>
          <p:nvPr/>
        </p:nvCxnSpPr>
        <p:spPr>
          <a:xfrm>
            <a:off x="5327550" y="1840425"/>
            <a:ext cx="0" cy="4378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b25e3b13ab_0_39"/>
          <p:cNvSpPr txBox="1"/>
          <p:nvPr/>
        </p:nvSpPr>
        <p:spPr>
          <a:xfrm>
            <a:off x="720000" y="431325"/>
            <a:ext cx="11110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High SNR Model </a:t>
            </a:r>
            <a:r>
              <a:rPr lang="en-US" sz="4400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Batch Normalization Explained</a:t>
            </a:r>
            <a:endParaRPr sz="4400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 b="1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33" name="Google Shape;233;gb25e3b13ab_0_39"/>
          <p:cNvSpPr txBox="1"/>
          <p:nvPr/>
        </p:nvSpPr>
        <p:spPr>
          <a:xfrm>
            <a:off x="6405725" y="1421225"/>
            <a:ext cx="5337600" cy="3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1"/>
              <a:t>Two takeaways from batch normalization:</a:t>
            </a:r>
            <a:endParaRPr sz="1500" b="1"/>
          </a:p>
          <a:p>
            <a:pPr marL="457200" marR="0" lvl="0" indent="-32385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We can use higher learning rates because batch normalization makes sure that there’s </a:t>
            </a:r>
            <a:r>
              <a:rPr lang="en-US" sz="1500" b="1"/>
              <a:t>no activation that’s gone really high or really low</a:t>
            </a:r>
            <a:r>
              <a:rPr lang="en-US" sz="1500"/>
              <a:t>. </a:t>
            </a:r>
            <a:endParaRPr sz="1500"/>
          </a:p>
          <a:p>
            <a:pPr marL="457200" marR="0" lvl="0" indent="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500"/>
          </a:p>
          <a:p>
            <a:pPr marL="457200" marR="0" lvl="0" indent="-32385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-US" sz="1500" b="1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It reduces overfitting because it has a slight regularization effects.</a:t>
            </a:r>
            <a:r>
              <a:rPr lang="en-US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Similar to residual stack, it adds some noise to each hidden layer’s activations. Therefore, if we use batch normalization, we will use less residual stack, which is a good thing because we are not going to lose a lot of information. </a:t>
            </a:r>
            <a:endParaRPr sz="1500"/>
          </a:p>
        </p:txBody>
      </p:sp>
      <p:pic>
        <p:nvPicPr>
          <p:cNvPr id="234" name="Google Shape;234;gb25e3b13ab_0_39"/>
          <p:cNvPicPr preferRelativeResize="0"/>
          <p:nvPr/>
        </p:nvPicPr>
        <p:blipFill rotWithShape="1">
          <a:blip r:embed="rId3">
            <a:alphaModFix/>
          </a:blip>
          <a:srcRect r="9165"/>
          <a:stretch/>
        </p:blipFill>
        <p:spPr>
          <a:xfrm>
            <a:off x="365500" y="1662475"/>
            <a:ext cx="5620725" cy="28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b25e3b13ab_0_39"/>
          <p:cNvSpPr txBox="1"/>
          <p:nvPr/>
        </p:nvSpPr>
        <p:spPr>
          <a:xfrm>
            <a:off x="477850" y="4727525"/>
            <a:ext cx="4533300" cy="19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Batch normalization reduces the amount by what the hidden unit values shift around (covariance shift)</a:t>
            </a:r>
            <a:endParaRPr b="1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Example</a:t>
            </a:r>
            <a:r>
              <a:rPr lang="en-US"/>
              <a:t>:  We train our data on only black cats’ images. So, if we now try to apply this network to data with colored cats, it is obvious; we’re not going to do well. Batch normalization will help this kind of problem</a:t>
            </a:r>
            <a:endParaRPr/>
          </a:p>
        </p:txBody>
      </p:sp>
      <p:pic>
        <p:nvPicPr>
          <p:cNvPr id="236" name="Google Shape;236;gb25e3b13ab_0_39"/>
          <p:cNvPicPr preferRelativeResize="0"/>
          <p:nvPr/>
        </p:nvPicPr>
        <p:blipFill rotWithShape="1">
          <a:blip r:embed="rId4">
            <a:alphaModFix/>
          </a:blip>
          <a:srcRect r="56816"/>
          <a:stretch/>
        </p:blipFill>
        <p:spPr>
          <a:xfrm>
            <a:off x="5416000" y="4869538"/>
            <a:ext cx="4454501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b25e3b13ab_0_39"/>
          <p:cNvPicPr preferRelativeResize="0"/>
          <p:nvPr/>
        </p:nvPicPr>
        <p:blipFill rotWithShape="1">
          <a:blip r:embed="rId4">
            <a:alphaModFix/>
          </a:blip>
          <a:srcRect l="55295"/>
          <a:stretch/>
        </p:blipFill>
        <p:spPr>
          <a:xfrm>
            <a:off x="7429468" y="5782350"/>
            <a:ext cx="4611525" cy="8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b25e3b13ab_0_39"/>
          <p:cNvSpPr/>
          <p:nvPr/>
        </p:nvSpPr>
        <p:spPr>
          <a:xfrm rot="10800000" flipH="1">
            <a:off x="6553600" y="5782350"/>
            <a:ext cx="910500" cy="5568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4"/>
          <p:cNvSpPr txBox="1"/>
          <p:nvPr/>
        </p:nvSpPr>
        <p:spPr>
          <a:xfrm>
            <a:off x="720000" y="431325"/>
            <a:ext cx="8010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Key Result H</a:t>
            </a:r>
            <a:r>
              <a:rPr lang="en-US" sz="4400" b="1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igh SNR </a:t>
            </a:r>
            <a:r>
              <a:rPr lang="en-US" sz="4400" b="1" i="0" u="none" strike="noStrike" cap="none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(ResNet) </a:t>
            </a:r>
            <a:endParaRPr sz="4400" b="0" i="0" u="none" strike="noStrike" cap="none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45" name="Google Shape;245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46" name="Google Shape;24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95886" y="102405"/>
            <a:ext cx="496114" cy="414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05990" y="105992"/>
            <a:ext cx="1233879" cy="439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42900" y="1572600"/>
            <a:ext cx="6499626" cy="506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0000" y="1572600"/>
            <a:ext cx="2905181" cy="1596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40541" y="3178703"/>
            <a:ext cx="2903409" cy="2664872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4"/>
          <p:cNvSpPr txBox="1"/>
          <p:nvPr/>
        </p:nvSpPr>
        <p:spPr>
          <a:xfrm>
            <a:off x="578775" y="5813132"/>
            <a:ext cx="40707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Maximum Accuracy : </a:t>
            </a:r>
            <a:r>
              <a:rPr lang="en-US" sz="2300">
                <a:solidFill>
                  <a:schemeClr val="dk1"/>
                </a:solidFill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95.9 %</a:t>
            </a: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Baseline Max Accuracy : 93%</a:t>
            </a:r>
            <a:endParaRPr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b260c8fd66_0_1"/>
          <p:cNvSpPr/>
          <p:nvPr/>
        </p:nvSpPr>
        <p:spPr>
          <a:xfrm>
            <a:off x="371475" y="2209800"/>
            <a:ext cx="5658000" cy="4220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b260c8fd66_0_1"/>
          <p:cNvSpPr txBox="1">
            <a:spLocks noGrp="1"/>
          </p:cNvSpPr>
          <p:nvPr>
            <p:ph type="body" idx="1"/>
          </p:nvPr>
        </p:nvSpPr>
        <p:spPr>
          <a:xfrm>
            <a:off x="720000" y="1048425"/>
            <a:ext cx="8309700" cy="637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700" i="1"/>
              <a:t>The Search for time-series deep learning based model</a:t>
            </a:r>
            <a:endParaRPr sz="2700" i="1"/>
          </a:p>
        </p:txBody>
      </p:sp>
      <p:sp>
        <p:nvSpPr>
          <p:cNvPr id="259" name="Google Shape;259;gb260c8fd66_0_1"/>
          <p:cNvSpPr txBox="1">
            <a:spLocks noGrp="1"/>
          </p:cNvSpPr>
          <p:nvPr>
            <p:ph type="sldNum" idx="12"/>
          </p:nvPr>
        </p:nvSpPr>
        <p:spPr>
          <a:xfrm>
            <a:off x="8610600" y="60515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60" name="Google Shape;260;gb260c8fd66_0_1"/>
          <p:cNvSpPr txBox="1"/>
          <p:nvPr/>
        </p:nvSpPr>
        <p:spPr>
          <a:xfrm>
            <a:off x="720000" y="431325"/>
            <a:ext cx="7332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Low SNR Model</a:t>
            </a:r>
            <a:r>
              <a:rPr lang="en-US" sz="4400" b="1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endParaRPr sz="4400" b="1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61" name="Google Shape;261;gb260c8fd66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498" y="2363275"/>
            <a:ext cx="4871172" cy="127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b260c8fd66_0_1"/>
          <p:cNvSpPr txBox="1"/>
          <p:nvPr/>
        </p:nvSpPr>
        <p:spPr>
          <a:xfrm>
            <a:off x="432850" y="3705163"/>
            <a:ext cx="57561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Recurrent Neural Network, 1986 (Sequential processing)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Slow training time and inference testing time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Vanishing gradient 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(after 100 words or sequence)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gb260c8fd66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371" y="4727146"/>
            <a:ext cx="5538774" cy="17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b260c8fd66_0_1"/>
          <p:cNvSpPr/>
          <p:nvPr/>
        </p:nvSpPr>
        <p:spPr>
          <a:xfrm>
            <a:off x="164400" y="1998175"/>
            <a:ext cx="365100" cy="365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/>
              <a:t>1</a:t>
            </a:r>
            <a:endParaRPr sz="1600" b="1"/>
          </a:p>
        </p:txBody>
      </p:sp>
      <p:sp>
        <p:nvSpPr>
          <p:cNvPr id="265" name="Google Shape;265;gb260c8fd66_0_1"/>
          <p:cNvSpPr/>
          <p:nvPr/>
        </p:nvSpPr>
        <p:spPr>
          <a:xfrm>
            <a:off x="6396025" y="2242913"/>
            <a:ext cx="5658000" cy="4220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b260c8fd66_0_1"/>
          <p:cNvSpPr/>
          <p:nvPr/>
        </p:nvSpPr>
        <p:spPr>
          <a:xfrm>
            <a:off x="6188950" y="2031288"/>
            <a:ext cx="365100" cy="365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/>
              <a:t>2</a:t>
            </a:r>
            <a:endParaRPr sz="1600" b="1"/>
          </a:p>
        </p:txBody>
      </p:sp>
      <p:sp>
        <p:nvSpPr>
          <p:cNvPr id="267" name="Google Shape;267;gb260c8fd66_0_1"/>
          <p:cNvSpPr txBox="1"/>
          <p:nvPr/>
        </p:nvSpPr>
        <p:spPr>
          <a:xfrm>
            <a:off x="6675150" y="3811300"/>
            <a:ext cx="5197200" cy="13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Long-Short Term Memory, 1997 (RNN Based model)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Even Slower training time and inference testing time (more complex)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Vanishing gradient still occurred (after 300 sequences)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Context of data is not captured well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 (fix-length vector)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gb260c8fd66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2324" y="2363275"/>
            <a:ext cx="3862843" cy="14480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b260c8fd66_0_1"/>
          <p:cNvSpPr txBox="1"/>
          <p:nvPr/>
        </p:nvSpPr>
        <p:spPr>
          <a:xfrm>
            <a:off x="6675150" y="5400675"/>
            <a:ext cx="63009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i="1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“The dog bit Johnny” and “Johnny bit the dog.”</a:t>
            </a:r>
            <a:endParaRPr sz="1700" i="1"/>
          </a:p>
        </p:txBody>
      </p:sp>
      <p:pic>
        <p:nvPicPr>
          <p:cNvPr id="270" name="Google Shape;270;gb260c8fd66_0_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91152" y="0"/>
            <a:ext cx="3262873" cy="2209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3"/>
          <p:cNvSpPr/>
          <p:nvPr/>
        </p:nvSpPr>
        <p:spPr>
          <a:xfrm>
            <a:off x="6958025" y="507525"/>
            <a:ext cx="5096100" cy="5955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6" name="Google Shape;2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275" y="3249525"/>
            <a:ext cx="5843624" cy="22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3"/>
          <p:cNvSpPr txBox="1">
            <a:spLocks noGrp="1"/>
          </p:cNvSpPr>
          <p:nvPr>
            <p:ph type="sldNum" idx="12"/>
          </p:nvPr>
        </p:nvSpPr>
        <p:spPr>
          <a:xfrm>
            <a:off x="8467750" y="6699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grpSp>
        <p:nvGrpSpPr>
          <p:cNvPr id="278" name="Google Shape;278;p23"/>
          <p:cNvGrpSpPr/>
          <p:nvPr/>
        </p:nvGrpSpPr>
        <p:grpSpPr>
          <a:xfrm>
            <a:off x="7240325" y="507525"/>
            <a:ext cx="5683800" cy="5783911"/>
            <a:chOff x="7373850" y="189150"/>
            <a:chExt cx="5683800" cy="5783911"/>
          </a:xfrm>
        </p:grpSpPr>
        <p:pic>
          <p:nvPicPr>
            <p:cNvPr id="279" name="Google Shape;279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415525" y="265349"/>
              <a:ext cx="4060350" cy="57077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0" name="Google Shape;280;p23"/>
            <p:cNvSpPr/>
            <p:nvPr/>
          </p:nvSpPr>
          <p:spPr>
            <a:xfrm>
              <a:off x="7415525" y="1820025"/>
              <a:ext cx="2037600" cy="30687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3"/>
            <p:cNvSpPr/>
            <p:nvPr/>
          </p:nvSpPr>
          <p:spPr>
            <a:xfrm>
              <a:off x="9494850" y="698950"/>
              <a:ext cx="2037600" cy="4840500"/>
            </a:xfrm>
            <a:prstGeom prst="rect">
              <a:avLst/>
            </a:prstGeom>
            <a:noFill/>
            <a:ln w="19050" cap="flat" cmpd="sng">
              <a:solidFill>
                <a:srgbClr val="0000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3"/>
            <p:cNvSpPr txBox="1"/>
            <p:nvPr/>
          </p:nvSpPr>
          <p:spPr>
            <a:xfrm>
              <a:off x="7373850" y="1374350"/>
              <a:ext cx="5683800" cy="66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Encoder</a:t>
              </a:r>
              <a:endParaRPr sz="16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23"/>
            <p:cNvSpPr txBox="1"/>
            <p:nvPr/>
          </p:nvSpPr>
          <p:spPr>
            <a:xfrm>
              <a:off x="10816550" y="189150"/>
              <a:ext cx="1074600" cy="66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Decoder</a:t>
              </a:r>
              <a:endParaRPr sz="1600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4" name="Google Shape;284;p23"/>
          <p:cNvSpPr txBox="1"/>
          <p:nvPr/>
        </p:nvSpPr>
        <p:spPr>
          <a:xfrm>
            <a:off x="874325" y="158625"/>
            <a:ext cx="7332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Low SNR Model</a:t>
            </a:r>
            <a:r>
              <a:rPr lang="en-US" sz="4400" b="1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endParaRPr sz="4400" b="1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(Transformer ,2017</a:t>
            </a:r>
            <a:r>
              <a:rPr lang="en-US" sz="4400" b="1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)</a:t>
            </a:r>
            <a:endParaRPr sz="4400" b="1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85" name="Google Shape;285;p23"/>
          <p:cNvSpPr txBox="1"/>
          <p:nvPr/>
        </p:nvSpPr>
        <p:spPr>
          <a:xfrm>
            <a:off x="7975800" y="6463125"/>
            <a:ext cx="6069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http://jalammar.github.io/illustrated-transformer/</a:t>
            </a:r>
            <a:endParaRPr/>
          </a:p>
        </p:txBody>
      </p:sp>
      <p:sp>
        <p:nvSpPr>
          <p:cNvPr id="286" name="Google Shape;286;p23"/>
          <p:cNvSpPr txBox="1"/>
          <p:nvPr/>
        </p:nvSpPr>
        <p:spPr>
          <a:xfrm>
            <a:off x="9444050" y="6143625"/>
            <a:ext cx="14430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input True Data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3"/>
          <p:cNvSpPr txBox="1"/>
          <p:nvPr/>
        </p:nvSpPr>
        <p:spPr>
          <a:xfrm>
            <a:off x="7975800" y="5986625"/>
            <a:ext cx="14430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input True Data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3"/>
          <p:cNvSpPr txBox="1"/>
          <p:nvPr/>
        </p:nvSpPr>
        <p:spPr>
          <a:xfrm>
            <a:off x="115100" y="6042525"/>
            <a:ext cx="6783000" cy="27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[3] Vaswani, A.; Shazeer, N.; Parmar, N.; Uszkoreit, J.; Jones, L.; Gomez, A. N.; Kaiser, Ł. &amp; Polosukhin, I. (2017), </a:t>
            </a:r>
            <a:r>
              <a:rPr lang="en-US" b="1"/>
              <a:t>Attention is all you need</a:t>
            </a:r>
            <a:r>
              <a:rPr lang="en-US"/>
              <a:t>, in 'Advances in Neural Information Processing Systems' , pp. 5998--6008 .</a:t>
            </a:r>
            <a:endParaRPr/>
          </a:p>
        </p:txBody>
      </p:sp>
      <p:sp>
        <p:nvSpPr>
          <p:cNvPr id="289" name="Google Shape;289;p23"/>
          <p:cNvSpPr txBox="1"/>
          <p:nvPr/>
        </p:nvSpPr>
        <p:spPr>
          <a:xfrm>
            <a:off x="467238" y="1858550"/>
            <a:ext cx="6269700" cy="12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Way faster training time and inference testing time (</a:t>
            </a: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parallelization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Solved vanishing gradient problem (</a:t>
            </a: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encoder-decoder attention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Context of data is well captured (</a:t>
            </a: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positional encoding &amp; self attention mechanism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b25e3b12de_0_24"/>
          <p:cNvSpPr txBox="1"/>
          <p:nvPr/>
        </p:nvSpPr>
        <p:spPr>
          <a:xfrm>
            <a:off x="6290375" y="251800"/>
            <a:ext cx="5763300" cy="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  </a:t>
            </a: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 Head Attention (Decoder) - Encoder Decoder Attention</a:t>
            </a:r>
            <a:r>
              <a:rPr lang="en-US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determine how related each sequence vector is with respect to each other.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gb25e3b12de_0_24"/>
          <p:cNvSpPr txBox="1"/>
          <p:nvPr/>
        </p:nvSpPr>
        <p:spPr>
          <a:xfrm>
            <a:off x="123950" y="1090000"/>
            <a:ext cx="61386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AutoNum type="arabicPeriod"/>
            </a:pPr>
            <a:r>
              <a:rPr lang="en-US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Positional Encoding </a:t>
            </a: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 vector that gives context based on position of word in sentence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gb25e3b12de_0_24"/>
          <p:cNvSpPr txBox="1">
            <a:spLocks noGrp="1"/>
          </p:cNvSpPr>
          <p:nvPr>
            <p:ph type="sldNum" idx="12"/>
          </p:nvPr>
        </p:nvSpPr>
        <p:spPr>
          <a:xfrm>
            <a:off x="8467750" y="6699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97" name="Google Shape;297;gb25e3b12de_0_24"/>
          <p:cNvSpPr txBox="1"/>
          <p:nvPr/>
        </p:nvSpPr>
        <p:spPr>
          <a:xfrm>
            <a:off x="874325" y="158625"/>
            <a:ext cx="4669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Transformer ,2017</a:t>
            </a:r>
            <a:endParaRPr sz="4400" b="1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98" name="Google Shape;298;gb25e3b12de_0_24"/>
          <p:cNvSpPr txBox="1"/>
          <p:nvPr/>
        </p:nvSpPr>
        <p:spPr>
          <a:xfrm>
            <a:off x="-5009525" y="387942"/>
            <a:ext cx="60690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9" name="Google Shape;299;gb25e3b12de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0410" y="3440278"/>
            <a:ext cx="4395901" cy="12499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0" name="Google Shape;300;gb25e3b12de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9478" y="3357715"/>
            <a:ext cx="3566599" cy="12499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1" name="Google Shape;301;gb25e3b12de_0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9537" y="1677324"/>
            <a:ext cx="3504266" cy="769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2" name="Google Shape;302;gb25e3b12de_0_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75800" y="908374"/>
            <a:ext cx="3383602" cy="168684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3" name="Google Shape;303;gb25e3b12de_0_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66575" y="4747300"/>
            <a:ext cx="5359702" cy="2009024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304" name="Google Shape;304;gb25e3b12de_0_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84700" y="4747300"/>
            <a:ext cx="3566600" cy="20090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</p:pic>
      <p:sp>
        <p:nvSpPr>
          <p:cNvPr id="305" name="Google Shape;305;gb25e3b12de_0_24"/>
          <p:cNvSpPr txBox="1"/>
          <p:nvPr/>
        </p:nvSpPr>
        <p:spPr>
          <a:xfrm>
            <a:off x="1330000" y="6336475"/>
            <a:ext cx="1353900" cy="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Encoder</a:t>
            </a:r>
            <a:endParaRPr sz="2000"/>
          </a:p>
        </p:txBody>
      </p:sp>
      <p:sp>
        <p:nvSpPr>
          <p:cNvPr id="306" name="Google Shape;306;gb25e3b12de_0_24"/>
          <p:cNvSpPr txBox="1"/>
          <p:nvPr/>
        </p:nvSpPr>
        <p:spPr>
          <a:xfrm>
            <a:off x="6290375" y="6349175"/>
            <a:ext cx="1353900" cy="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Decoder</a:t>
            </a:r>
            <a:endParaRPr sz="2000">
              <a:solidFill>
                <a:srgbClr val="0000FF"/>
              </a:solidFill>
            </a:endParaRPr>
          </a:p>
        </p:txBody>
      </p:sp>
      <p:sp>
        <p:nvSpPr>
          <p:cNvPr id="307" name="Google Shape;307;gb25e3b12de_0_24"/>
          <p:cNvSpPr txBox="1"/>
          <p:nvPr/>
        </p:nvSpPr>
        <p:spPr>
          <a:xfrm>
            <a:off x="174575" y="2441175"/>
            <a:ext cx="6069000" cy="12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</a:t>
            </a: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Multi-Head Attention (Encoder)</a:t>
            </a:r>
            <a:r>
              <a:rPr lang="en-US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What part of the input should we focus on? How relevant is the i-th word in the sentence relevant  to other words in the same sentence.</a:t>
            </a:r>
            <a:endParaRPr/>
          </a:p>
        </p:txBody>
      </p:sp>
      <p:sp>
        <p:nvSpPr>
          <p:cNvPr id="308" name="Google Shape;308;gb25e3b12de_0_24"/>
          <p:cNvSpPr txBox="1"/>
          <p:nvPr/>
        </p:nvSpPr>
        <p:spPr>
          <a:xfrm>
            <a:off x="6338525" y="2783700"/>
            <a:ext cx="5825400" cy="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 </a:t>
            </a: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Feed Forward net</a:t>
            </a:r>
            <a:r>
              <a:rPr lang="en-US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to transform the attention vectors into a form that is digestible by the next encoder/decoder block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b25e3b12de_0_51"/>
          <p:cNvSpPr txBox="1">
            <a:spLocks noGrp="1"/>
          </p:cNvSpPr>
          <p:nvPr>
            <p:ph type="sldNum" idx="12"/>
          </p:nvPr>
        </p:nvSpPr>
        <p:spPr>
          <a:xfrm>
            <a:off x="8467750" y="6699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314" name="Google Shape;314;gb25e3b12de_0_51"/>
          <p:cNvSpPr txBox="1">
            <a:spLocks noGrp="1"/>
          </p:cNvSpPr>
          <p:nvPr>
            <p:ph type="body" idx="2"/>
          </p:nvPr>
        </p:nvSpPr>
        <p:spPr>
          <a:xfrm>
            <a:off x="774075" y="1534625"/>
            <a:ext cx="2169900" cy="514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700"/>
              <a:t>Optimizer : Lazy Adam</a:t>
            </a:r>
            <a:endParaRPr sz="1700"/>
          </a:p>
        </p:txBody>
      </p:sp>
      <p:graphicFrame>
        <p:nvGraphicFramePr>
          <p:cNvPr id="315" name="Google Shape;315;gb25e3b12de_0_51"/>
          <p:cNvGraphicFramePr/>
          <p:nvPr/>
        </p:nvGraphicFramePr>
        <p:xfrm>
          <a:off x="774075" y="2110875"/>
          <a:ext cx="4556725" cy="3809730"/>
        </p:xfrm>
        <a:graphic>
          <a:graphicData uri="http://schemas.openxmlformats.org/drawingml/2006/table">
            <a:tbl>
              <a:tblPr>
                <a:noFill/>
                <a:tableStyleId>{3C37D904-FF10-4C59-B202-9779F3F44F3C}</a:tableStyleId>
              </a:tblPr>
              <a:tblGrid>
                <a:gridCol w="2760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6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Layer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Output Dimension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Input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 x 1024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Transformer Block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Feed forward : 256 nodes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 x 1024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Global Average Pooling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1024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Batch Normalization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1024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Alpha Dropout (0.3)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1024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FC/SeLU - 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Alpha Dropout (0.2)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128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FC/SeLU - 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Alpha Dropout (0.2)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128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FC/Softmax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24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316" name="Google Shape;316;gb25e3b12de_0_51"/>
          <p:cNvGrpSpPr/>
          <p:nvPr/>
        </p:nvGrpSpPr>
        <p:grpSpPr>
          <a:xfrm>
            <a:off x="7240325" y="507525"/>
            <a:ext cx="5683800" cy="5783911"/>
            <a:chOff x="7373850" y="189150"/>
            <a:chExt cx="5683800" cy="5783911"/>
          </a:xfrm>
        </p:grpSpPr>
        <p:pic>
          <p:nvPicPr>
            <p:cNvPr id="317" name="Google Shape;317;gb25e3b12de_0_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15525" y="265349"/>
              <a:ext cx="4060350" cy="57077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8" name="Google Shape;318;gb25e3b12de_0_51"/>
            <p:cNvSpPr/>
            <p:nvPr/>
          </p:nvSpPr>
          <p:spPr>
            <a:xfrm>
              <a:off x="7415525" y="1820025"/>
              <a:ext cx="2037600" cy="30687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gb25e3b12de_0_51"/>
            <p:cNvSpPr/>
            <p:nvPr/>
          </p:nvSpPr>
          <p:spPr>
            <a:xfrm>
              <a:off x="9494850" y="698950"/>
              <a:ext cx="2037600" cy="4840500"/>
            </a:xfrm>
            <a:prstGeom prst="rect">
              <a:avLst/>
            </a:prstGeom>
            <a:noFill/>
            <a:ln w="19050" cap="flat" cmpd="sng">
              <a:solidFill>
                <a:srgbClr val="0000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gb25e3b12de_0_51"/>
            <p:cNvSpPr txBox="1"/>
            <p:nvPr/>
          </p:nvSpPr>
          <p:spPr>
            <a:xfrm>
              <a:off x="7373850" y="1374350"/>
              <a:ext cx="5683800" cy="66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Encoder</a:t>
              </a:r>
              <a:endParaRPr sz="16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gb25e3b12de_0_51"/>
            <p:cNvSpPr txBox="1"/>
            <p:nvPr/>
          </p:nvSpPr>
          <p:spPr>
            <a:xfrm>
              <a:off x="10816550" y="189150"/>
              <a:ext cx="1074600" cy="66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Decoder</a:t>
              </a:r>
              <a:endParaRPr sz="1600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2" name="Google Shape;322;gb25e3b12de_0_51"/>
          <p:cNvSpPr txBox="1"/>
          <p:nvPr/>
        </p:nvSpPr>
        <p:spPr>
          <a:xfrm>
            <a:off x="874325" y="158625"/>
            <a:ext cx="7332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Low SNR Model</a:t>
            </a:r>
            <a:r>
              <a:rPr lang="en-US" sz="4400" b="1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endParaRPr sz="4400" b="1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(Transformer ,2017</a:t>
            </a:r>
            <a:r>
              <a:rPr lang="en-US" sz="4400" b="1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)</a:t>
            </a:r>
            <a:endParaRPr sz="4400" b="1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23" name="Google Shape;323;gb25e3b12de_0_51"/>
          <p:cNvSpPr txBox="1"/>
          <p:nvPr/>
        </p:nvSpPr>
        <p:spPr>
          <a:xfrm>
            <a:off x="7975800" y="6463125"/>
            <a:ext cx="6069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http://jalammar.github.io/illustrated-transformer/</a:t>
            </a:r>
            <a:endParaRPr/>
          </a:p>
        </p:txBody>
      </p:sp>
      <p:sp>
        <p:nvSpPr>
          <p:cNvPr id="324" name="Google Shape;324;gb25e3b12de_0_51"/>
          <p:cNvSpPr txBox="1"/>
          <p:nvPr/>
        </p:nvSpPr>
        <p:spPr>
          <a:xfrm>
            <a:off x="9444050" y="6143625"/>
            <a:ext cx="14430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input True Data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gb25e3b12de_0_51"/>
          <p:cNvSpPr txBox="1"/>
          <p:nvPr/>
        </p:nvSpPr>
        <p:spPr>
          <a:xfrm>
            <a:off x="7975800" y="5986625"/>
            <a:ext cx="14430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input True Data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gb25e3b12de_0_51"/>
          <p:cNvSpPr/>
          <p:nvPr/>
        </p:nvSpPr>
        <p:spPr>
          <a:xfrm>
            <a:off x="11530025" y="1379050"/>
            <a:ext cx="5096100" cy="5955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b25e3b12de_0_51"/>
          <p:cNvSpPr txBox="1"/>
          <p:nvPr/>
        </p:nvSpPr>
        <p:spPr>
          <a:xfrm>
            <a:off x="115100" y="6042525"/>
            <a:ext cx="6783000" cy="27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[3] Vaswani, A.; Shazeer, N.; Parmar, N.; Uszkoreit, J.; Jones, L.; Gomez, A. N.; Kaiser, Ł. &amp; Polosukhin, I. (2017), </a:t>
            </a:r>
            <a:r>
              <a:rPr lang="en-US" b="1"/>
              <a:t>Attention is all you need</a:t>
            </a:r>
            <a:r>
              <a:rPr lang="en-US"/>
              <a:t>, in 'Advances in Neural Information Processing Systems' , pp. 5998--6008 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5"/>
          <p:cNvSpPr txBox="1"/>
          <p:nvPr/>
        </p:nvSpPr>
        <p:spPr>
          <a:xfrm>
            <a:off x="720000" y="431325"/>
            <a:ext cx="84141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Key Result </a:t>
            </a:r>
            <a:r>
              <a:rPr lang="en-US" sz="4400" b="1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Low SNR </a:t>
            </a:r>
            <a:r>
              <a:rPr lang="en-US" sz="4400" b="1" i="0" u="none" strike="noStrike" cap="none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(Transformer)</a:t>
            </a:r>
            <a:endParaRPr sz="4400" b="0" i="0" u="none" strike="noStrike" cap="none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34" name="Google Shape;33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335" name="Google Shape;33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95886" y="102405"/>
            <a:ext cx="496114" cy="414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05990" y="105992"/>
            <a:ext cx="1233879" cy="439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72100" y="1360978"/>
            <a:ext cx="6300475" cy="490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6125" y="1360975"/>
            <a:ext cx="3275149" cy="173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6124" y="3100824"/>
            <a:ext cx="3411450" cy="2721076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5"/>
          <p:cNvSpPr txBox="1"/>
          <p:nvPr/>
        </p:nvSpPr>
        <p:spPr>
          <a:xfrm>
            <a:off x="578775" y="5813132"/>
            <a:ext cx="40707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Maximum Accuracy : </a:t>
            </a:r>
            <a:r>
              <a:rPr lang="en-US" sz="2300">
                <a:solidFill>
                  <a:schemeClr val="dk1"/>
                </a:solidFill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72.6 %</a:t>
            </a: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Baseline Max Accuracy : 20%</a:t>
            </a:r>
            <a:endParaRPr sz="1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6"/>
          <p:cNvSpPr txBox="1"/>
          <p:nvPr/>
        </p:nvSpPr>
        <p:spPr>
          <a:xfrm>
            <a:off x="309781" y="102400"/>
            <a:ext cx="7890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Key Result (Ensemble)</a:t>
            </a:r>
            <a:endParaRPr sz="4400" b="0" i="0" u="none" strike="noStrike" cap="none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47" name="Google Shape;34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348" name="Google Shape;34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95886" y="102405"/>
            <a:ext cx="496114" cy="414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05990" y="105992"/>
            <a:ext cx="1233879" cy="439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07811" y="3476350"/>
            <a:ext cx="4197170" cy="326822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51" name="Google Shape;351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5255" y="1368491"/>
            <a:ext cx="4044297" cy="2060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5256" y="3429000"/>
            <a:ext cx="4044297" cy="32682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3" name="Google Shape;353;p26"/>
          <p:cNvCxnSpPr>
            <a:stCxn id="354" idx="2"/>
          </p:cNvCxnSpPr>
          <p:nvPr/>
        </p:nvCxnSpPr>
        <p:spPr>
          <a:xfrm>
            <a:off x="8606400" y="2796650"/>
            <a:ext cx="0" cy="5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4" name="Google Shape;354;p26"/>
          <p:cNvSpPr/>
          <p:nvPr/>
        </p:nvSpPr>
        <p:spPr>
          <a:xfrm>
            <a:off x="8143200" y="2382350"/>
            <a:ext cx="926400" cy="4143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/>
              <a:t>Ensembled</a:t>
            </a:r>
            <a:endParaRPr sz="1000" b="1"/>
          </a:p>
        </p:txBody>
      </p:sp>
      <p:cxnSp>
        <p:nvCxnSpPr>
          <p:cNvPr id="355" name="Google Shape;355;p26"/>
          <p:cNvCxnSpPr>
            <a:stCxn id="356" idx="1"/>
            <a:endCxn id="354" idx="3"/>
          </p:cNvCxnSpPr>
          <p:nvPr/>
        </p:nvCxnSpPr>
        <p:spPr>
          <a:xfrm flipH="1">
            <a:off x="9069600" y="2308400"/>
            <a:ext cx="220200" cy="28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7" name="Google Shape;357;p26"/>
          <p:cNvCxnSpPr>
            <a:stCxn id="358" idx="3"/>
            <a:endCxn id="354" idx="1"/>
          </p:cNvCxnSpPr>
          <p:nvPr/>
        </p:nvCxnSpPr>
        <p:spPr>
          <a:xfrm>
            <a:off x="7894500" y="2308400"/>
            <a:ext cx="248700" cy="28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9" name="Google Shape;359;p26"/>
          <p:cNvSpPr/>
          <p:nvPr/>
        </p:nvSpPr>
        <p:spPr>
          <a:xfrm>
            <a:off x="9608650" y="778075"/>
            <a:ext cx="2259600" cy="5148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High SNR Model using ResNet Modified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60" name="Google Shape;360;p26"/>
          <p:cNvSpPr/>
          <p:nvPr/>
        </p:nvSpPr>
        <p:spPr>
          <a:xfrm>
            <a:off x="5491375" y="843725"/>
            <a:ext cx="2259600" cy="5148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Low SNR Model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using Transformer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361" name="Google Shape;361;p2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306337" y="1322850"/>
            <a:ext cx="2561924" cy="1994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491375" y="1405863"/>
            <a:ext cx="2402425" cy="187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"/>
          <p:cNvSpPr txBox="1">
            <a:spLocks noGrp="1"/>
          </p:cNvSpPr>
          <p:nvPr>
            <p:ph type="body" idx="1"/>
          </p:nvPr>
        </p:nvSpPr>
        <p:spPr>
          <a:xfrm>
            <a:off x="1635388" y="1306400"/>
            <a:ext cx="4000500" cy="6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100" b="1"/>
              <a:t>High SNR  (maximum accuracy)</a:t>
            </a:r>
            <a:endParaRPr sz="2100" b="1"/>
          </a:p>
          <a:p>
            <a: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100">
                <a:highlight>
                  <a:srgbClr val="FFFF00"/>
                </a:highlight>
              </a:rPr>
              <a:t>X-Vector : </a:t>
            </a:r>
            <a:r>
              <a:rPr lang="en-US" sz="2100" b="1">
                <a:highlight>
                  <a:srgbClr val="FFFF00"/>
                </a:highlight>
              </a:rPr>
              <a:t>98%</a:t>
            </a:r>
            <a:endParaRPr sz="2100" b="1">
              <a:highlight>
                <a:srgbClr val="FFFF00"/>
              </a:highlight>
            </a:endParaRPr>
          </a:p>
          <a:p>
            <a: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100"/>
              <a:t>Resnet Baseline : 93.7%</a:t>
            </a:r>
            <a:endParaRPr sz="2100"/>
          </a:p>
          <a:p>
            <a: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100">
                <a:highlight>
                  <a:srgbClr val="00FF00"/>
                </a:highlight>
              </a:rPr>
              <a:t>Resnet Modified (Ours) : 95 %</a:t>
            </a:r>
            <a:endParaRPr sz="2100">
              <a:highlight>
                <a:srgbClr val="00FF00"/>
              </a:highlight>
            </a:endParaRPr>
          </a:p>
        </p:txBody>
      </p:sp>
      <p:sp>
        <p:nvSpPr>
          <p:cNvPr id="368" name="Google Shape;368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369" name="Google Shape;369;p27"/>
          <p:cNvSpPr txBox="1"/>
          <p:nvPr/>
        </p:nvSpPr>
        <p:spPr>
          <a:xfrm>
            <a:off x="467523" y="442675"/>
            <a:ext cx="102849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Comparison with SOTA (Accuracy)</a:t>
            </a:r>
            <a:endParaRPr sz="4400" b="0" i="0" u="none" strike="noStrike" cap="none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70" name="Google Shape;37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79995" y="2476438"/>
            <a:ext cx="5588180" cy="435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525" y="2663813"/>
            <a:ext cx="5480675" cy="4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7"/>
          <p:cNvSpPr txBox="1">
            <a:spLocks noGrp="1"/>
          </p:cNvSpPr>
          <p:nvPr>
            <p:ph type="body" idx="1"/>
          </p:nvPr>
        </p:nvSpPr>
        <p:spPr>
          <a:xfrm>
            <a:off x="6446025" y="1306400"/>
            <a:ext cx="4188600" cy="15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100" b="1"/>
              <a:t>Low SNR (-20,0)</a:t>
            </a:r>
            <a:endParaRPr sz="2100" b="1"/>
          </a:p>
          <a:p>
            <a: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100"/>
              <a:t>X-Vector : 17%</a:t>
            </a:r>
            <a:endParaRPr sz="2100"/>
          </a:p>
          <a:p>
            <a: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100"/>
              <a:t>Resnet Baseline : 14%</a:t>
            </a:r>
            <a:endParaRPr sz="2100"/>
          </a:p>
          <a:p>
            <a: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100">
                <a:highlight>
                  <a:srgbClr val="FFFF00"/>
                </a:highlight>
              </a:rPr>
              <a:t>Transformer (Ours) : </a:t>
            </a:r>
            <a:r>
              <a:rPr lang="en-US" sz="2100" b="1">
                <a:highlight>
                  <a:srgbClr val="FFFF00"/>
                </a:highlight>
              </a:rPr>
              <a:t>70.0 %</a:t>
            </a:r>
            <a:endParaRPr sz="2100" b="1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"/>
          <p:cNvSpPr txBox="1"/>
          <p:nvPr/>
        </p:nvSpPr>
        <p:spPr>
          <a:xfrm>
            <a:off x="720000" y="431335"/>
            <a:ext cx="1064602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BACKGROUND</a:t>
            </a:r>
            <a:endParaRPr sz="4400" b="0" i="0" u="none" strike="noStrike" cap="none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01" name="Google Shape;10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95886" y="102405"/>
            <a:ext cx="496114" cy="414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05990" y="105992"/>
            <a:ext cx="1233879" cy="43900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4"/>
          <p:cNvSpPr txBox="1">
            <a:spLocks noGrp="1"/>
          </p:cNvSpPr>
          <p:nvPr>
            <p:ph type="body" idx="1"/>
          </p:nvPr>
        </p:nvSpPr>
        <p:spPr>
          <a:xfrm>
            <a:off x="539850" y="1526126"/>
            <a:ext cx="5314500" cy="48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>
              <a:lnSpc>
                <a:spcPct val="110000"/>
              </a:lnSpc>
              <a:buSzPts val="2000"/>
              <a:buFont typeface="+mj-lt"/>
              <a:buAutoNum type="arabicPeriod"/>
            </a:pPr>
            <a:r>
              <a:rPr lang="en-US" sz="1560" b="1" dirty="0">
                <a:latin typeface="Arial"/>
                <a:ea typeface="Arial"/>
                <a:cs typeface="Arial"/>
                <a:sym typeface="Arial"/>
              </a:rPr>
              <a:t>Signal modulation used to transmit a signal is important.</a:t>
            </a:r>
            <a:r>
              <a:rPr lang="en-GB" sz="1560" b="1" dirty="0"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GB" sz="1560" b="1" dirty="0">
                <a:latin typeface="Arial"/>
                <a:ea typeface="Arial"/>
                <a:cs typeface="Arial"/>
                <a:sym typeface="Arial"/>
              </a:rPr>
            </a:br>
            <a:r>
              <a:rPr lang="en-GB" sz="1560" dirty="0">
                <a:latin typeface="Arial"/>
                <a:ea typeface="Arial"/>
                <a:cs typeface="Arial"/>
                <a:sym typeface="Arial"/>
              </a:rPr>
              <a:t>Spectrum interference monitoring, radio fault detection, dynamic spectrum access, etc.</a:t>
            </a:r>
            <a:endParaRPr lang="en-GB" sz="3000" dirty="0"/>
          </a:p>
          <a:p>
            <a:pPr marL="342900" lvl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endParaRPr lang="en-US" sz="1560" b="1" dirty="0">
              <a:latin typeface="Arial"/>
              <a:ea typeface="Arial"/>
              <a:cs typeface="Arial"/>
              <a:sym typeface="Arial"/>
            </a:endParaRPr>
          </a:p>
          <a:p>
            <a:pPr marL="342900">
              <a:lnSpc>
                <a:spcPct val="110000"/>
              </a:lnSpc>
              <a:buSzPts val="2000"/>
              <a:buFont typeface="+mj-lt"/>
              <a:buAutoNum type="arabicPeriod"/>
            </a:pPr>
            <a:r>
              <a:rPr lang="en-GB" sz="156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Traditional signal classification need to extract some features.</a:t>
            </a:r>
            <a:br>
              <a:rPr lang="en-GB" sz="156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56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Fourier Transform, SIFT, MFCC, or another handcrafting method using statistical modulation features.</a:t>
            </a:r>
            <a:endParaRPr lang="en-GB" sz="3000" dirty="0"/>
          </a:p>
          <a:p>
            <a:pPr marL="342900">
              <a:lnSpc>
                <a:spcPct val="110000"/>
              </a:lnSpc>
              <a:buSzPts val="2000"/>
              <a:buFont typeface="+mj-lt"/>
              <a:buAutoNum type="arabicPeriod"/>
            </a:pPr>
            <a:r>
              <a:rPr lang="en-GB" sz="156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Defence Application</a:t>
            </a:r>
            <a:br>
              <a:rPr lang="en-GB" sz="156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56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GB" sz="1560" dirty="0">
                <a:latin typeface="Arial"/>
                <a:ea typeface="Arial"/>
                <a:cs typeface="Arial"/>
                <a:sym typeface="Arial"/>
              </a:rPr>
              <a:t>adio signals may reveal vital information regarding the detection, localization, and identification of an opponent. </a:t>
            </a:r>
            <a:endParaRPr lang="en-GB" sz="3000" dirty="0"/>
          </a:p>
          <a:p>
            <a:pPr marL="3429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</a:pPr>
            <a:endParaRPr sz="156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</a:pPr>
            <a:endParaRPr sz="156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56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</a:pPr>
            <a:endParaRPr sz="156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</a:pPr>
            <a:endParaRPr sz="1560" dirty="0">
              <a:latin typeface="Arial"/>
              <a:ea typeface="Arial"/>
              <a:cs typeface="Arial"/>
              <a:sym typeface="Arial"/>
            </a:endParaRPr>
          </a:p>
          <a:p>
            <a:pPr marL="3429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</a:pPr>
            <a:endParaRPr sz="1560" dirty="0">
              <a:latin typeface="Arial"/>
              <a:ea typeface="Arial"/>
              <a:cs typeface="Arial"/>
              <a:sym typeface="Arial"/>
            </a:endParaRPr>
          </a:p>
          <a:p>
            <a:pPr marL="0" lvl="8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 sz="156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105" name="Google Shape;105;p4" descr="Image for post"/>
          <p:cNvPicPr preferRelativeResize="0"/>
          <p:nvPr/>
        </p:nvPicPr>
        <p:blipFill rotWithShape="1">
          <a:blip r:embed="rId5">
            <a:alphaModFix/>
          </a:blip>
          <a:srcRect t="49572"/>
          <a:stretch/>
        </p:blipFill>
        <p:spPr>
          <a:xfrm>
            <a:off x="6157391" y="1057631"/>
            <a:ext cx="5531725" cy="2746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4" descr="Army Plans Implementing AI (Artificial Intelligence) to counter Electronic  Attacks -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37554" y="3953598"/>
            <a:ext cx="5219864" cy="2252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a8fa893736_0_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379" name="Google Shape;379;ga8fa893736_0_34"/>
          <p:cNvSpPr txBox="1"/>
          <p:nvPr/>
        </p:nvSpPr>
        <p:spPr>
          <a:xfrm>
            <a:off x="440622" y="241650"/>
            <a:ext cx="11989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Comparison with SOTA</a:t>
            </a:r>
            <a:r>
              <a:rPr lang="en-US" sz="4400" b="1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(Confusion Matrix)</a:t>
            </a:r>
            <a:endParaRPr sz="4400" b="1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80" name="Google Shape;380;ga8fa893736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25" y="973225"/>
            <a:ext cx="10461802" cy="588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8"/>
          <p:cNvSpPr txBox="1">
            <a:spLocks noGrp="1"/>
          </p:cNvSpPr>
          <p:nvPr>
            <p:ph type="body" idx="1"/>
          </p:nvPr>
        </p:nvSpPr>
        <p:spPr>
          <a:xfrm>
            <a:off x="398225" y="1559200"/>
            <a:ext cx="64308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 sz="2500"/>
              <a:t>We show that using ensemble method our classifier can learn the signal not only for high SNR but also low SNR.</a:t>
            </a:r>
            <a:endParaRPr sz="2500"/>
          </a:p>
          <a:p>
            <a:pPr marL="457200" lvl="0" indent="-3492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00"/>
              <a:buAutoNum type="arabicPeriod"/>
            </a:pPr>
            <a:r>
              <a:rPr lang="en-US" sz="2500"/>
              <a:t>Transformer model can achieve up to 70% accuracy at low SNR values which is a big improvement in comparison with previous approach.</a:t>
            </a:r>
            <a:endParaRPr sz="2500"/>
          </a:p>
          <a:p>
            <a:pPr marL="457200" lvl="0" indent="-3492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00"/>
              <a:buAutoNum type="arabicPeriod"/>
            </a:pPr>
            <a:r>
              <a:rPr lang="en-US" sz="2500"/>
              <a:t>Our modified ResNet get higher accuracy than the baseline model and comparable with state-of-the-art.</a:t>
            </a:r>
            <a:endParaRPr sz="2500"/>
          </a:p>
          <a:p>
            <a:pPr marL="457200" lvl="0" indent="-349250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ts val="1900"/>
              <a:buAutoNum type="arabicPeriod"/>
            </a:pPr>
            <a:r>
              <a:rPr lang="en-US" sz="2500"/>
              <a:t>We successfully </a:t>
            </a:r>
            <a:r>
              <a:rPr lang="en-US" sz="2500" b="1"/>
              <a:t>make a new  end-to-end deep learning model for modulation signal classification.</a:t>
            </a:r>
            <a:endParaRPr sz="2500" b="1"/>
          </a:p>
        </p:txBody>
      </p:sp>
      <p:sp>
        <p:nvSpPr>
          <p:cNvPr id="386" name="Google Shape;386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387" name="Google Shape;387;p28"/>
          <p:cNvSpPr txBox="1"/>
          <p:nvPr/>
        </p:nvSpPr>
        <p:spPr>
          <a:xfrm>
            <a:off x="467531" y="442675"/>
            <a:ext cx="789060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CONCLUSION</a:t>
            </a:r>
            <a:endParaRPr sz="4400" b="0" i="0" u="none" strike="noStrike" cap="none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88" name="Google Shape;388;p28"/>
          <p:cNvPicPr preferRelativeResize="0"/>
          <p:nvPr/>
        </p:nvPicPr>
        <p:blipFill rotWithShape="1">
          <a:blip r:embed="rId3">
            <a:alphaModFix/>
          </a:blip>
          <a:srcRect l="11275" r="11860"/>
          <a:stretch/>
        </p:blipFill>
        <p:spPr>
          <a:xfrm>
            <a:off x="6601675" y="1704525"/>
            <a:ext cx="5374301" cy="393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394" name="Google Shape;394;p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☺ </a:t>
            </a:r>
            <a:endParaRPr/>
          </a:p>
        </p:txBody>
      </p:sp>
      <p:sp>
        <p:nvSpPr>
          <p:cNvPr id="395" name="Google Shape;395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8"/>
          <p:cNvSpPr txBox="1"/>
          <p:nvPr/>
        </p:nvSpPr>
        <p:spPr>
          <a:xfrm>
            <a:off x="720000" y="431335"/>
            <a:ext cx="377366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References</a:t>
            </a:r>
            <a:endParaRPr sz="4400" b="0" i="0" u="none" strike="noStrike" cap="none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02" name="Google Shape;402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403" name="Google Shape;40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95886" y="102405"/>
            <a:ext cx="496114" cy="414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05990" y="105992"/>
            <a:ext cx="1233879" cy="439008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8"/>
          <p:cNvSpPr/>
          <p:nvPr/>
        </p:nvSpPr>
        <p:spPr>
          <a:xfrm>
            <a:off x="1028315" y="1302962"/>
            <a:ext cx="10667571" cy="494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8"/>
          <p:cNvSpPr txBox="1"/>
          <p:nvPr/>
        </p:nvSpPr>
        <p:spPr>
          <a:xfrm>
            <a:off x="601133" y="1490627"/>
            <a:ext cx="10938600" cy="50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i="0" u="none" strike="noStrike" cap="none">
                <a:solidFill>
                  <a:schemeClr val="dk1"/>
                </a:solidFill>
              </a:rPr>
              <a:t>T. J. O’Shea, T. Roy and T. C. Clancy, "Over-the-Air Deep Learning Based Radio Signal Classification," in </a:t>
            </a:r>
            <a:r>
              <a:rPr lang="en-US" i="1" u="none" strike="noStrike" cap="none">
                <a:solidFill>
                  <a:schemeClr val="dk1"/>
                </a:solidFill>
              </a:rPr>
              <a:t>IEEE Journal of Selected Topics in Signal Processing</a:t>
            </a:r>
            <a:r>
              <a:rPr lang="en-US" i="0" u="none" strike="noStrike" cap="none">
                <a:solidFill>
                  <a:schemeClr val="dk1"/>
                </a:solidFill>
              </a:rPr>
              <a:t>, vol. 12, no. 1, pp. 168-179, Feb. 2018, doi: 10.1109/JSTSP.2018.2797022.</a:t>
            </a:r>
            <a:endParaRPr i="0" u="none" strike="noStrike" cap="none">
              <a:solidFill>
                <a:schemeClr val="dk1"/>
              </a:solidFill>
            </a:endParaRPr>
          </a:p>
          <a:p>
            <a:pPr marL="609600" marR="0" lvl="0" indent="-32385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Harper, Clayton A., et al. "Enhanced Automatic Modulation Classification using Deep Convolutional Latent Space Pooling." </a:t>
            </a:r>
            <a:r>
              <a:rPr lang="en-US" i="1">
                <a:solidFill>
                  <a:srgbClr val="222222"/>
                </a:solidFill>
                <a:highlight>
                  <a:srgbClr val="FFFFFF"/>
                </a:highlight>
              </a:rPr>
              <a:t>ASILOMAR Conference on Signals, Systems, and Computers.  2020</a:t>
            </a: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.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Vaswani, A.; Shazeer, N.; Parmar, N.; Uszkoreit, J.; Jones, L.; Gomez, A. N.; Kaiser, Ł. &amp; Polosukhin, I. (2017), Attention is all you need, in 'Advances in Neural Information Processing Systems' , pp. 5998--6008 .</a:t>
            </a:r>
            <a:endParaRPr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457200" marR="0" lvl="0" indent="0" algn="just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i="0" u="none" strike="noStrike" cap="none">
                <a:solidFill>
                  <a:schemeClr val="dk1"/>
                </a:solidFill>
              </a:rPr>
              <a:t>J. Uppal, M. Hegarty, W. Haftel, P. A. Sallee, H. Brown Cribbs and H. H. Huang, "High-Performance Deep Learning Classification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lang="en-US" i="0" u="none" strike="noStrike" cap="none">
                <a:solidFill>
                  <a:schemeClr val="dk1"/>
                </a:solidFill>
              </a:rPr>
              <a:t>for Radio Signals," </a:t>
            </a:r>
            <a:r>
              <a:rPr lang="en-US" i="1" u="none" strike="noStrike" cap="none">
                <a:solidFill>
                  <a:schemeClr val="dk1"/>
                </a:solidFill>
              </a:rPr>
              <a:t>2019 53rd Asilomar Conference on Signals, Systems, and Computers</a:t>
            </a:r>
            <a:r>
              <a:rPr lang="en-US" i="0" u="none" strike="noStrike" cap="none">
                <a:solidFill>
                  <a:schemeClr val="dk1"/>
                </a:solidFill>
              </a:rPr>
              <a:t>, Pacific Grove, CA, USA, 2019, pp. 1026-1029, doi: 10.1109/IEEECONF44664.2019.9048897.</a:t>
            </a:r>
            <a:endParaRPr/>
          </a:p>
          <a:p>
            <a:pPr marL="457200" marR="0" lvl="0" indent="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marR="0" lvl="0" indent="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>
                <a:solidFill>
                  <a:schemeClr val="dk1"/>
                </a:solidFill>
              </a:rPr>
              <a:t>S. Huang et al., "Automatic Modulation Classification Using Compressive Convolutional Neural Network," in IEEE Access, vol. 7, pp.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lang="en-US" i="0" u="none" strike="noStrike" cap="none">
                <a:solidFill>
                  <a:schemeClr val="dk1"/>
                </a:solidFill>
              </a:rPr>
              <a:t>79636-79643, 2019, DOI: 10.1109/ACCESS.2019.2921988.</a:t>
            </a:r>
            <a:endParaRPr/>
          </a:p>
          <a:p>
            <a:pPr marL="0" marR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i="0" u="none" strike="noStrike" cap="none">
                <a:solidFill>
                  <a:schemeClr val="dk1"/>
                </a:solidFill>
              </a:rPr>
              <a:t>Huynh-The, Thien &amp; Hua, Cam-Hao &amp; Pham, Quoc-Viet &amp; Kim, Dong-Seong. (2020). MCNet: An Efficient CNN Architecture for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lang="en-US" i="0" u="none" strike="noStrike" cap="none">
                <a:solidFill>
                  <a:schemeClr val="dk1"/>
                </a:solidFill>
              </a:rPr>
              <a:t>Robust Automatic Modulation Classification. IEEE Communications Letters. 24. 811-815. 10.1109/LCOMM.2020.2968030.</a:t>
            </a:r>
            <a:endParaRPr/>
          </a:p>
          <a:p>
            <a:pPr marL="628650" marR="0" lvl="0" indent="-254000" algn="just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i="0" u="none" strike="noStrike" cap="none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"/>
          <p:cNvSpPr txBox="1"/>
          <p:nvPr/>
        </p:nvSpPr>
        <p:spPr>
          <a:xfrm>
            <a:off x="720000" y="431335"/>
            <a:ext cx="1064602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PROBLEM STATEMENTS</a:t>
            </a:r>
            <a:endParaRPr sz="4400" b="0" i="0" u="none" strike="noStrike" cap="none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12" name="Google Shape;11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95886" y="102405"/>
            <a:ext cx="496114" cy="414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05990" y="105992"/>
            <a:ext cx="1233879" cy="439008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15" name="Google Shape;115;p5"/>
          <p:cNvSpPr txBox="1"/>
          <p:nvPr/>
        </p:nvSpPr>
        <p:spPr>
          <a:xfrm>
            <a:off x="1652531" y="4032519"/>
            <a:ext cx="2853368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the new state of the art of deep learning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needs to be chosen and suitable for radio signal classification?</a:t>
            </a:r>
            <a:endParaRPr sz="1600"/>
          </a:p>
        </p:txBody>
      </p:sp>
      <p:sp>
        <p:nvSpPr>
          <p:cNvPr id="116" name="Google Shape;116;p5" descr="Deep learning - Free electronics icons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5" descr="Deep learning - Free electronics icons"/>
          <p:cNvSpPr/>
          <p:nvPr/>
        </p:nvSpPr>
        <p:spPr>
          <a:xfrm>
            <a:off x="6096000" y="34290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5" descr="Deep learning - Free electronics icon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89143" y="1983037"/>
            <a:ext cx="1914276" cy="191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5" descr="Signal Database Icons - Download Free Vector Icons | Noun Projec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74994" y="1955411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5"/>
          <p:cNvSpPr txBox="1"/>
          <p:nvPr/>
        </p:nvSpPr>
        <p:spPr>
          <a:xfrm>
            <a:off x="5338816" y="4037838"/>
            <a:ext cx="2390660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we could </a:t>
            </a: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make use of a large dataset to classify the RAW signal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using the new state of the art of deep learning network?</a:t>
            </a:r>
            <a:endParaRPr sz="1600"/>
          </a:p>
        </p:txBody>
      </p:sp>
      <p:pic>
        <p:nvPicPr>
          <p:cNvPr id="121" name="Google Shape;121;p5" descr="Seo Benchmark Graph Chart Statics Analysis Performance Svg Png Icon Free  Download (#545942) - OnlineWebFonts.COM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787599" y="1980902"/>
            <a:ext cx="1819896" cy="181989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5"/>
          <p:cNvSpPr txBox="1"/>
          <p:nvPr/>
        </p:nvSpPr>
        <p:spPr>
          <a:xfrm>
            <a:off x="8562394" y="4040005"/>
            <a:ext cx="2270305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we could </a:t>
            </a: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a benchmark comparison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the previous state of the art method?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"/>
          <p:cNvSpPr txBox="1"/>
          <p:nvPr/>
        </p:nvSpPr>
        <p:spPr>
          <a:xfrm>
            <a:off x="720000" y="431335"/>
            <a:ext cx="1064602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CHALLENGES</a:t>
            </a:r>
            <a:endParaRPr sz="4400" b="0" i="0" u="none" strike="noStrike" cap="none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28" name="Google Shape;12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95886" y="102405"/>
            <a:ext cx="496114" cy="414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05990" y="105992"/>
            <a:ext cx="1233879" cy="43900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31" name="Google Shape;131;p7" descr="Image for pos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81937" y="1838649"/>
            <a:ext cx="4560983" cy="217580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2" name="Google Shape;132;p7"/>
          <p:cNvSpPr txBox="1"/>
          <p:nvPr/>
        </p:nvSpPr>
        <p:spPr>
          <a:xfrm>
            <a:off x="6512628" y="1062717"/>
            <a:ext cx="5486400" cy="3359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</a:pPr>
            <a:r>
              <a:rPr lang="en-US" sz="1600" i="0" u="none" strike="noStrike" cap="none">
                <a:solidFill>
                  <a:srgbClr val="000000"/>
                </a:solidFill>
              </a:rPr>
              <a:t>In the image below, we can see how drastically noise can affect our ability to recognize a signal.</a:t>
            </a:r>
            <a:endParaRPr sz="1200" i="0" u="none" strike="noStrike" cap="none">
              <a:solidFill>
                <a:srgbClr val="000000"/>
              </a:solidFill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</a:pPr>
            <a:r>
              <a:rPr lang="en-US" sz="1600" i="0" u="none" strike="noStrike" cap="none">
                <a:solidFill>
                  <a:srgbClr val="000000"/>
                </a:solidFill>
              </a:rPr>
              <a:t>We should be able to classify signals both in low SNR and high SNR. </a:t>
            </a:r>
            <a:endParaRPr sz="1200" i="0" u="none" strike="noStrike" cap="none">
              <a:solidFill>
                <a:srgbClr val="000000"/>
              </a:solidFill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use the DeepSig Radio Signal Dataset, this dataset is pretty large (18GB). We will use 1.5 Million variation of signal modulation with respect to the SNR value.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74468" y="4334435"/>
            <a:ext cx="3212668" cy="2155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315071" y="4334435"/>
            <a:ext cx="3212668" cy="217580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7"/>
          <p:cNvSpPr txBox="1"/>
          <p:nvPr/>
        </p:nvSpPr>
        <p:spPr>
          <a:xfrm>
            <a:off x="2766533" y="1309328"/>
            <a:ext cx="26468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DeepSig Dataset ,2018</a:t>
            </a:r>
            <a:endParaRPr/>
          </a:p>
        </p:txBody>
      </p:sp>
      <p:pic>
        <p:nvPicPr>
          <p:cNvPr id="136" name="Google Shape;136;p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90941" y="1526119"/>
            <a:ext cx="1476375" cy="4191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7" name="Google Shape;137;p7"/>
          <p:cNvSpPr txBox="1"/>
          <p:nvPr/>
        </p:nvSpPr>
        <p:spPr>
          <a:xfrm>
            <a:off x="5871990" y="5122843"/>
            <a:ext cx="127951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VS Low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SNR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8fa893736_0_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44" name="Google Shape;144;ga8fa893736_0_7"/>
          <p:cNvSpPr txBox="1">
            <a:spLocks noGrp="1"/>
          </p:cNvSpPr>
          <p:nvPr>
            <p:ph type="body" idx="1"/>
          </p:nvPr>
        </p:nvSpPr>
        <p:spPr>
          <a:xfrm>
            <a:off x="1104600" y="1439025"/>
            <a:ext cx="4954200" cy="408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600"/>
              <a:t>Baseline ResNet Architecture [1]</a:t>
            </a:r>
            <a:endParaRPr sz="2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600"/>
              <a:t>Maximum Accuracy : 93.7 %</a:t>
            </a:r>
            <a:endParaRPr sz="2600"/>
          </a:p>
        </p:txBody>
      </p:sp>
      <p:sp>
        <p:nvSpPr>
          <p:cNvPr id="145" name="Google Shape;145;ga8fa893736_0_7"/>
          <p:cNvSpPr txBox="1">
            <a:spLocks noGrp="1"/>
          </p:cNvSpPr>
          <p:nvPr>
            <p:ph type="body" idx="2"/>
          </p:nvPr>
        </p:nvSpPr>
        <p:spPr>
          <a:xfrm>
            <a:off x="6172200" y="1444625"/>
            <a:ext cx="5181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600"/>
              <a:t>X-Vector Architecture [2]</a:t>
            </a:r>
            <a:endParaRPr sz="2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600"/>
              <a:t>Maximum Accuracy : 98%</a:t>
            </a:r>
            <a:endParaRPr sz="2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2600"/>
          </a:p>
        </p:txBody>
      </p:sp>
      <p:sp>
        <p:nvSpPr>
          <p:cNvPr id="146" name="Google Shape;146;ga8fa893736_0_7"/>
          <p:cNvSpPr txBox="1"/>
          <p:nvPr/>
        </p:nvSpPr>
        <p:spPr>
          <a:xfrm>
            <a:off x="720000" y="431325"/>
            <a:ext cx="5723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PREVIOUS METHOD</a:t>
            </a:r>
            <a:endParaRPr sz="4400" b="1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2300" b="1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FOCUS ON HIGH SNR</a:t>
            </a:r>
            <a:endParaRPr sz="2300" b="1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47" name="Google Shape;147;ga8fa893736_0_7"/>
          <p:cNvPicPr preferRelativeResize="0"/>
          <p:nvPr/>
        </p:nvPicPr>
        <p:blipFill rotWithShape="1">
          <a:blip r:embed="rId3">
            <a:alphaModFix/>
          </a:blip>
          <a:srcRect t="21525"/>
          <a:stretch/>
        </p:blipFill>
        <p:spPr>
          <a:xfrm>
            <a:off x="1770800" y="2056163"/>
            <a:ext cx="3621775" cy="275317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a8fa893736_0_7"/>
          <p:cNvSpPr txBox="1"/>
          <p:nvPr/>
        </p:nvSpPr>
        <p:spPr>
          <a:xfrm>
            <a:off x="660975" y="5664700"/>
            <a:ext cx="99861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09600" lvl="0" indent="-32385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[1] T. J. O’Shea, T. Roy and T. C. Clancy, "Over-the-Air Deep Learning Based Radio Signal Classification," in </a:t>
            </a:r>
            <a:r>
              <a:rPr lang="en-US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IEEE Journal of Selected Topics in Signal Processing 2018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600" lvl="0" indent="-32385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[2] </a:t>
            </a: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Harper, Clayton A., et al. "Enhanced Automatic Modulation Classification using Deep Convolutional Latent Space Pooling." </a:t>
            </a:r>
            <a:r>
              <a:rPr lang="en-US" i="1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ASILOMAR Conference on Signals, Systems, and Computers.  2020</a:t>
            </a: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ga8fa893736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0973" y="2052423"/>
            <a:ext cx="3244040" cy="275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"/>
          <p:cNvSpPr txBox="1"/>
          <p:nvPr/>
        </p:nvSpPr>
        <p:spPr>
          <a:xfrm>
            <a:off x="719999" y="431335"/>
            <a:ext cx="2648233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GOALS</a:t>
            </a:r>
            <a:endParaRPr sz="4400" b="0" i="0" u="none" strike="noStrike" cap="none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6" name="Google Shape;156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57" name="Google Shape;15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95886" y="102405"/>
            <a:ext cx="496114" cy="414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05990" y="105992"/>
            <a:ext cx="1233879" cy="439008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6"/>
          <p:cNvSpPr txBox="1"/>
          <p:nvPr/>
        </p:nvSpPr>
        <p:spPr>
          <a:xfrm>
            <a:off x="406500" y="1793200"/>
            <a:ext cx="4713300" cy="3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3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1800" b="1"/>
              <a:t>G</a:t>
            </a: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 higher accuracy in lower SNR value.</a:t>
            </a:r>
            <a:endParaRPr/>
          </a:p>
          <a:p>
            <a:pPr marL="0" marR="0" lvl="3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1800"/>
              <a:t>D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esign a new deep learning architecture and try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get the comparable results in terms of accuracy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state of the art or even better.</a:t>
            </a:r>
            <a:endParaRPr/>
          </a:p>
          <a:p>
            <a:pPr marL="171450" marR="0" lvl="0" indent="-1905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1800"/>
              <a:t>End-to-end Deep Learning Model System (</a:t>
            </a: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 only RAW signal)</a:t>
            </a:r>
            <a:r>
              <a:rPr lang="en-US" sz="1800" b="1"/>
              <a:t>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82600" y="1158151"/>
            <a:ext cx="6351425" cy="489265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61" name="Google Shape;161;p6"/>
          <p:cNvCxnSpPr/>
          <p:nvPr/>
        </p:nvCxnSpPr>
        <p:spPr>
          <a:xfrm rot="10800000" flipH="1">
            <a:off x="6207455" y="4095011"/>
            <a:ext cx="2700" cy="1300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62" name="Google Shape;162;p6"/>
          <p:cNvSpPr txBox="1"/>
          <p:nvPr/>
        </p:nvSpPr>
        <p:spPr>
          <a:xfrm>
            <a:off x="7405048" y="4701448"/>
            <a:ext cx="2028000" cy="523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Increase Low SNR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Classification Accuracy</a:t>
            </a:r>
            <a:endParaRPr/>
          </a:p>
        </p:txBody>
      </p:sp>
      <p:sp>
        <p:nvSpPr>
          <p:cNvPr id="163" name="Google Shape;163;p6"/>
          <p:cNvSpPr txBox="1"/>
          <p:nvPr/>
        </p:nvSpPr>
        <p:spPr>
          <a:xfrm>
            <a:off x="9159769" y="1915627"/>
            <a:ext cx="2337600" cy="7386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 a comparable result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 High SNR Classification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Accuracy.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/>
          <p:nvPr/>
        </p:nvSpPr>
        <p:spPr>
          <a:xfrm>
            <a:off x="6512700" y="2149100"/>
            <a:ext cx="2259600" cy="29988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1"/>
          <p:cNvSpPr/>
          <p:nvPr/>
        </p:nvSpPr>
        <p:spPr>
          <a:xfrm>
            <a:off x="3419700" y="2162150"/>
            <a:ext cx="2259600" cy="29988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1"/>
          <p:cNvSpPr txBox="1"/>
          <p:nvPr/>
        </p:nvSpPr>
        <p:spPr>
          <a:xfrm>
            <a:off x="720000" y="272450"/>
            <a:ext cx="5723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PROPOSED </a:t>
            </a:r>
            <a:r>
              <a:rPr lang="en-US" sz="4400" b="1" i="0" u="none" strike="noStrike" cap="none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METHOD</a:t>
            </a:r>
            <a:endParaRPr sz="4400" b="0" i="0" u="none" strike="noStrike" cap="none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72" name="Google Shape;17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73" name="Google Shape;17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95886" y="102405"/>
            <a:ext cx="496114" cy="414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05990" y="105992"/>
            <a:ext cx="1233879" cy="439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8175" y="2454526"/>
            <a:ext cx="2743200" cy="1840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62775" y="2445975"/>
            <a:ext cx="2743200" cy="185786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1"/>
          <p:cNvSpPr/>
          <p:nvPr/>
        </p:nvSpPr>
        <p:spPr>
          <a:xfrm>
            <a:off x="3705825" y="2788250"/>
            <a:ext cx="1687500" cy="10047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Residual Stack</a:t>
            </a:r>
            <a:endParaRPr b="1"/>
          </a:p>
        </p:txBody>
      </p:sp>
      <p:sp>
        <p:nvSpPr>
          <p:cNvPr id="178" name="Google Shape;178;p21"/>
          <p:cNvSpPr/>
          <p:nvPr/>
        </p:nvSpPr>
        <p:spPr>
          <a:xfrm>
            <a:off x="5447600" y="1598550"/>
            <a:ext cx="1292700" cy="365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Input Signal</a:t>
            </a:r>
            <a:endParaRPr/>
          </a:p>
        </p:txBody>
      </p:sp>
      <p:sp>
        <p:nvSpPr>
          <p:cNvPr id="179" name="Google Shape;179;p21"/>
          <p:cNvSpPr/>
          <p:nvPr/>
        </p:nvSpPr>
        <p:spPr>
          <a:xfrm>
            <a:off x="3705825" y="4091275"/>
            <a:ext cx="1687500" cy="7434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Fully Connected</a:t>
            </a:r>
            <a:endParaRPr/>
          </a:p>
        </p:txBody>
      </p:sp>
      <p:sp>
        <p:nvSpPr>
          <p:cNvPr id="180" name="Google Shape;180;p21"/>
          <p:cNvSpPr/>
          <p:nvPr/>
        </p:nvSpPr>
        <p:spPr>
          <a:xfrm>
            <a:off x="6798750" y="2788350"/>
            <a:ext cx="1687500" cy="10047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Transformer Block</a:t>
            </a:r>
            <a:endParaRPr b="1"/>
          </a:p>
        </p:txBody>
      </p:sp>
      <p:sp>
        <p:nvSpPr>
          <p:cNvPr id="181" name="Google Shape;181;p21"/>
          <p:cNvSpPr/>
          <p:nvPr/>
        </p:nvSpPr>
        <p:spPr>
          <a:xfrm>
            <a:off x="6798750" y="4079775"/>
            <a:ext cx="1687500" cy="7434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Fully Connected</a:t>
            </a:r>
            <a:endParaRPr/>
          </a:p>
        </p:txBody>
      </p:sp>
      <p:sp>
        <p:nvSpPr>
          <p:cNvPr id="182" name="Google Shape;182;p21"/>
          <p:cNvSpPr/>
          <p:nvPr/>
        </p:nvSpPr>
        <p:spPr>
          <a:xfrm>
            <a:off x="5693458" y="5025775"/>
            <a:ext cx="801000" cy="7434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Max </a:t>
            </a:r>
            <a:endParaRPr/>
          </a:p>
        </p:txBody>
      </p:sp>
      <p:sp>
        <p:nvSpPr>
          <p:cNvPr id="183" name="Google Shape;183;p21"/>
          <p:cNvSpPr/>
          <p:nvPr/>
        </p:nvSpPr>
        <p:spPr>
          <a:xfrm>
            <a:off x="5393325" y="5991250"/>
            <a:ext cx="1401300" cy="3651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Output Class</a:t>
            </a:r>
            <a:endParaRPr/>
          </a:p>
        </p:txBody>
      </p:sp>
      <p:cxnSp>
        <p:nvCxnSpPr>
          <p:cNvPr id="184" name="Google Shape;184;p21"/>
          <p:cNvCxnSpPr>
            <a:stCxn id="178" idx="2"/>
            <a:endCxn id="177" idx="0"/>
          </p:cNvCxnSpPr>
          <p:nvPr/>
        </p:nvCxnSpPr>
        <p:spPr>
          <a:xfrm flipH="1">
            <a:off x="4549550" y="1963650"/>
            <a:ext cx="1544400" cy="824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5" name="Google Shape;185;p21"/>
          <p:cNvCxnSpPr>
            <a:stCxn id="177" idx="2"/>
            <a:endCxn id="179" idx="0"/>
          </p:cNvCxnSpPr>
          <p:nvPr/>
        </p:nvCxnSpPr>
        <p:spPr>
          <a:xfrm>
            <a:off x="4549575" y="3792950"/>
            <a:ext cx="0" cy="298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6" name="Google Shape;186;p21"/>
          <p:cNvCxnSpPr>
            <a:stCxn id="179" idx="2"/>
            <a:endCxn id="182" idx="2"/>
          </p:cNvCxnSpPr>
          <p:nvPr/>
        </p:nvCxnSpPr>
        <p:spPr>
          <a:xfrm>
            <a:off x="4549575" y="4834675"/>
            <a:ext cx="1143900" cy="562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7" name="Google Shape;187;p21"/>
          <p:cNvCxnSpPr>
            <a:stCxn id="181" idx="2"/>
            <a:endCxn id="182" idx="6"/>
          </p:cNvCxnSpPr>
          <p:nvPr/>
        </p:nvCxnSpPr>
        <p:spPr>
          <a:xfrm flipH="1">
            <a:off x="6494400" y="4823175"/>
            <a:ext cx="1148100" cy="574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8" name="Google Shape;188;p21"/>
          <p:cNvCxnSpPr>
            <a:stCxn id="182" idx="4"/>
            <a:endCxn id="183" idx="0"/>
          </p:cNvCxnSpPr>
          <p:nvPr/>
        </p:nvCxnSpPr>
        <p:spPr>
          <a:xfrm>
            <a:off x="6093958" y="5769175"/>
            <a:ext cx="0" cy="222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9" name="Google Shape;189;p21"/>
          <p:cNvCxnSpPr>
            <a:stCxn id="178" idx="2"/>
            <a:endCxn id="180" idx="0"/>
          </p:cNvCxnSpPr>
          <p:nvPr/>
        </p:nvCxnSpPr>
        <p:spPr>
          <a:xfrm>
            <a:off x="6093950" y="1963650"/>
            <a:ext cx="1548600" cy="824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0" name="Google Shape;190;p21"/>
          <p:cNvCxnSpPr>
            <a:stCxn id="180" idx="2"/>
            <a:endCxn id="181" idx="0"/>
          </p:cNvCxnSpPr>
          <p:nvPr/>
        </p:nvCxnSpPr>
        <p:spPr>
          <a:xfrm>
            <a:off x="7642500" y="3793050"/>
            <a:ext cx="0" cy="286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1" name="Google Shape;191;p21"/>
          <p:cNvSpPr txBox="1"/>
          <p:nvPr/>
        </p:nvSpPr>
        <p:spPr>
          <a:xfrm>
            <a:off x="6915075" y="2081925"/>
            <a:ext cx="14901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Low SNR Model</a:t>
            </a:r>
            <a:endParaRPr sz="15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1"/>
          <p:cNvSpPr txBox="1"/>
          <p:nvPr/>
        </p:nvSpPr>
        <p:spPr>
          <a:xfrm>
            <a:off x="3804525" y="2085938"/>
            <a:ext cx="14901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High SNR Model</a:t>
            </a:r>
            <a:endParaRPr sz="15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98" name="Google Shape;198;p22"/>
          <p:cNvSpPr txBox="1"/>
          <p:nvPr/>
        </p:nvSpPr>
        <p:spPr>
          <a:xfrm>
            <a:off x="720001" y="431325"/>
            <a:ext cx="81549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High SNR Model </a:t>
            </a:r>
            <a:r>
              <a:rPr lang="en-US" sz="4400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ResNet Modified</a:t>
            </a:r>
            <a:endParaRPr sz="4400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 b="1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aphicFrame>
        <p:nvGraphicFramePr>
          <p:cNvPr id="199" name="Google Shape;199;p22"/>
          <p:cNvGraphicFramePr/>
          <p:nvPr/>
        </p:nvGraphicFramePr>
        <p:xfrm>
          <a:off x="926950" y="1924900"/>
          <a:ext cx="4321000" cy="4358310"/>
        </p:xfrm>
        <a:graphic>
          <a:graphicData uri="http://schemas.openxmlformats.org/drawingml/2006/table">
            <a:tbl>
              <a:tblPr>
                <a:noFill/>
                <a:tableStyleId>{3C37D904-FF10-4C59-B202-9779F3F44F3C}</a:tableStyleId>
              </a:tblPr>
              <a:tblGrid>
                <a:gridCol w="2160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Layer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Output Dimension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Input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 x 1024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Residual Stack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32 x 512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Residual Stack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32 x 256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Residual Stack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32 x 128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Residual Stack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32 x 64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Residual Stack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32 x 32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Residual Stack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32 x 16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FC/SeLU - </a:t>
                      </a:r>
                      <a:r>
                        <a:rPr lang="en-US" sz="1300"/>
                        <a:t>Alpha Dropout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128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FC/SeLU - </a:t>
                      </a: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Alpha Dropout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128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FC/Softmax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24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00" name="Google Shape;200;p22"/>
          <p:cNvGraphicFramePr/>
          <p:nvPr/>
        </p:nvGraphicFramePr>
        <p:xfrm>
          <a:off x="6733200" y="1884550"/>
          <a:ext cx="4321000" cy="4358310"/>
        </p:xfrm>
        <a:graphic>
          <a:graphicData uri="http://schemas.openxmlformats.org/drawingml/2006/table">
            <a:tbl>
              <a:tblPr>
                <a:noFill/>
                <a:tableStyleId>{3C37D904-FF10-4C59-B202-9779F3F44F3C}</a:tableStyleId>
              </a:tblPr>
              <a:tblGrid>
                <a:gridCol w="2160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Layer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Output Dimension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Input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 x 1024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Residual Stack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32 x 512</a:t>
                      </a:r>
                      <a:endParaRPr>
                        <a:highlight>
                          <a:schemeClr val="accent4"/>
                        </a:highlight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Residual Stack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32 x 256</a:t>
                      </a:r>
                      <a:endParaRPr>
                        <a:highlight>
                          <a:schemeClr val="accent4"/>
                        </a:highlight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Residual Stack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highlight>
                            <a:schemeClr val="accent4"/>
                          </a:highlight>
                        </a:rPr>
                        <a:t>64</a:t>
                      </a:r>
                      <a:r>
                        <a:rPr lang="en-US"/>
                        <a:t> x 128 </a:t>
                      </a:r>
                      <a:endParaRPr>
                        <a:highlight>
                          <a:schemeClr val="accent4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Residual Stack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highlight>
                            <a:schemeClr val="accent4"/>
                          </a:highlight>
                        </a:rPr>
                        <a:t>64</a:t>
                      </a:r>
                      <a:r>
                        <a:rPr lang="en-US"/>
                        <a:t> x 64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trike="sngStrike"/>
                        <a:t>Residual Stack</a:t>
                      </a:r>
                      <a:endParaRPr strike="sngStrike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trike="sngStrike"/>
                        <a:t>32 x 32</a:t>
                      </a:r>
                      <a:endParaRPr strike="sngStrik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trike="sngStrike"/>
                        <a:t>Residual Stack</a:t>
                      </a:r>
                      <a:endParaRPr strike="sngStrike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trike="sngStrike"/>
                        <a:t>32 x 16</a:t>
                      </a:r>
                      <a:endParaRPr strike="sngStrik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FC/SeLU - Dropout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128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FC/SeLU - Dropout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128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FC/Softmax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24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01" name="Google Shape;201;p22"/>
          <p:cNvSpPr txBox="1"/>
          <p:nvPr/>
        </p:nvSpPr>
        <p:spPr>
          <a:xfrm>
            <a:off x="926950" y="1389750"/>
            <a:ext cx="56838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Optimizer : SGD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2"/>
          <p:cNvSpPr txBox="1"/>
          <p:nvPr/>
        </p:nvSpPr>
        <p:spPr>
          <a:xfrm>
            <a:off x="6733200" y="1389750"/>
            <a:ext cx="56838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Optimizer : LazyAdam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48800" y="1"/>
            <a:ext cx="2743200" cy="1840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b25e3b13ab_0_0"/>
          <p:cNvSpPr txBox="1"/>
          <p:nvPr/>
        </p:nvSpPr>
        <p:spPr>
          <a:xfrm>
            <a:off x="720000" y="431325"/>
            <a:ext cx="10012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High SNR Model </a:t>
            </a:r>
            <a:r>
              <a:rPr lang="en-US" sz="4400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Residual Stack Explained</a:t>
            </a:r>
            <a:endParaRPr sz="4400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 b="1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09" name="Google Shape;209;gb25e3b13a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050" y="1726450"/>
            <a:ext cx="6037250" cy="20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b25e3b13ab_0_0"/>
          <p:cNvSpPr txBox="1"/>
          <p:nvPr/>
        </p:nvSpPr>
        <p:spPr>
          <a:xfrm>
            <a:off x="7176575" y="1527550"/>
            <a:ext cx="4639200" cy="22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3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of the major benefits of a very deep network is that it can represent very complex functions.</a:t>
            </a:r>
            <a:endParaRPr sz="1200"/>
          </a:p>
          <a:p>
            <a:pPr marL="0" marR="0" lvl="3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58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1600"/>
              <a:t>However, a huge barrier to training them is </a:t>
            </a:r>
            <a:r>
              <a:rPr lang="en-US" sz="1600" b="1"/>
              <a:t>vanishing gradients</a:t>
            </a:r>
            <a:r>
              <a:rPr lang="en-US" sz="1600"/>
              <a:t>: Gradient signal that goes to zero quickly, thus making gradient descent prohibitively slow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gb25e3b13ab_0_0"/>
          <p:cNvSpPr/>
          <p:nvPr/>
        </p:nvSpPr>
        <p:spPr>
          <a:xfrm>
            <a:off x="822050" y="4924325"/>
            <a:ext cx="1687500" cy="10047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Solution : Residual Block / Identity Block</a:t>
            </a:r>
            <a:endParaRPr b="1"/>
          </a:p>
        </p:txBody>
      </p:sp>
      <p:pic>
        <p:nvPicPr>
          <p:cNvPr id="212" name="Google Shape;212;gb25e3b13ab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0800" y="4214363"/>
            <a:ext cx="3731875" cy="208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b25e3b13ab_0_0"/>
          <p:cNvSpPr txBox="1"/>
          <p:nvPr/>
        </p:nvSpPr>
        <p:spPr>
          <a:xfrm>
            <a:off x="6990425" y="4214375"/>
            <a:ext cx="5011500" cy="24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1"/>
              <a:t>Two takeaways from residual block:</a:t>
            </a:r>
            <a:endParaRPr sz="1600" b="1"/>
          </a:p>
          <a:p>
            <a:pPr marL="457200" marR="0" lvl="0" indent="-33020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Adding additional / new layers would not hurt the model’s performance as regularisation will skip over them if those layers were not useful.</a:t>
            </a:r>
            <a:endParaRPr sz="1600"/>
          </a:p>
          <a:p>
            <a:pPr marL="457200" marR="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If the additional / new layers were useful, even with the presence of regularisation, the weights or kernels of the layers will be non-zero and model performance could increase slightly.</a:t>
            </a:r>
            <a:endParaRPr sz="1600"/>
          </a:p>
        </p:txBody>
      </p:sp>
      <p:cxnSp>
        <p:nvCxnSpPr>
          <p:cNvPr id="214" name="Google Shape;214;gb25e3b13ab_0_0"/>
          <p:cNvCxnSpPr/>
          <p:nvPr/>
        </p:nvCxnSpPr>
        <p:spPr>
          <a:xfrm>
            <a:off x="686450" y="4163875"/>
            <a:ext cx="11110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1983</Words>
  <Application>Microsoft Office PowerPoint</Application>
  <PresentationFormat>Widescreen</PresentationFormat>
  <Paragraphs>297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Georgia</vt:lpstr>
      <vt:lpstr>Twentieth Century</vt:lpstr>
      <vt:lpstr>Office Theme</vt:lpstr>
      <vt:lpstr>Enhanced Low SNR Radio Signal Classification using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Enhanced Low SNR Radio Signal Classification using Deep Learning</dc:title>
  <dc:creator>Osamah Ibrahiem</dc:creator>
  <cp:lastModifiedBy>Farhan Tandia</cp:lastModifiedBy>
  <cp:revision>1</cp:revision>
  <dcterms:created xsi:type="dcterms:W3CDTF">2018-12-03T01:16:24Z</dcterms:created>
  <dcterms:modified xsi:type="dcterms:W3CDTF">2020-12-30T14:07:17Z</dcterms:modified>
</cp:coreProperties>
</file>